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70"/>
  </p:notesMasterIdLst>
  <p:sldIdLst>
    <p:sldId id="257" r:id="rId5"/>
    <p:sldId id="603" r:id="rId6"/>
    <p:sldId id="940" r:id="rId7"/>
    <p:sldId id="944" r:id="rId8"/>
    <p:sldId id="941" r:id="rId9"/>
    <p:sldId id="875" r:id="rId10"/>
    <p:sldId id="876" r:id="rId11"/>
    <p:sldId id="877" r:id="rId12"/>
    <p:sldId id="879" r:id="rId13"/>
    <p:sldId id="943" r:id="rId14"/>
    <p:sldId id="880" r:id="rId15"/>
    <p:sldId id="894" r:id="rId16"/>
    <p:sldId id="895" r:id="rId17"/>
    <p:sldId id="896" r:id="rId18"/>
    <p:sldId id="897" r:id="rId19"/>
    <p:sldId id="899" r:id="rId20"/>
    <p:sldId id="898" r:id="rId21"/>
    <p:sldId id="900" r:id="rId22"/>
    <p:sldId id="945" r:id="rId23"/>
    <p:sldId id="901" r:id="rId24"/>
    <p:sldId id="903" r:id="rId25"/>
    <p:sldId id="881" r:id="rId26"/>
    <p:sldId id="882" r:id="rId27"/>
    <p:sldId id="883" r:id="rId28"/>
    <p:sldId id="949" r:id="rId29"/>
    <p:sldId id="946" r:id="rId30"/>
    <p:sldId id="907" r:id="rId31"/>
    <p:sldId id="908" r:id="rId32"/>
    <p:sldId id="909" r:id="rId33"/>
    <p:sldId id="910" r:id="rId34"/>
    <p:sldId id="966" r:id="rId35"/>
    <p:sldId id="912" r:id="rId36"/>
    <p:sldId id="913" r:id="rId37"/>
    <p:sldId id="914" r:id="rId38"/>
    <p:sldId id="915" r:id="rId39"/>
    <p:sldId id="916" r:id="rId40"/>
    <p:sldId id="918" r:id="rId41"/>
    <p:sldId id="919" r:id="rId42"/>
    <p:sldId id="920" r:id="rId43"/>
    <p:sldId id="921" r:id="rId44"/>
    <p:sldId id="922" r:id="rId45"/>
    <p:sldId id="951" r:id="rId46"/>
    <p:sldId id="967" r:id="rId47"/>
    <p:sldId id="935" r:id="rId48"/>
    <p:sldId id="936" r:id="rId49"/>
    <p:sldId id="937" r:id="rId50"/>
    <p:sldId id="923" r:id="rId51"/>
    <p:sldId id="924" r:id="rId52"/>
    <p:sldId id="925" r:id="rId53"/>
    <p:sldId id="926" r:id="rId54"/>
    <p:sldId id="927" r:id="rId55"/>
    <p:sldId id="968" r:id="rId56"/>
    <p:sldId id="952" r:id="rId57"/>
    <p:sldId id="953" r:id="rId58"/>
    <p:sldId id="954" r:id="rId59"/>
    <p:sldId id="955" r:id="rId60"/>
    <p:sldId id="957" r:id="rId61"/>
    <p:sldId id="958" r:id="rId62"/>
    <p:sldId id="959" r:id="rId63"/>
    <p:sldId id="960" r:id="rId64"/>
    <p:sldId id="961" r:id="rId65"/>
    <p:sldId id="962" r:id="rId66"/>
    <p:sldId id="964" r:id="rId67"/>
    <p:sldId id="965" r:id="rId68"/>
    <p:sldId id="956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minck" initials="lm" lastIdx="3" clrIdx="0">
    <p:extLst>
      <p:ext uri="{19B8F6BF-5375-455C-9EA6-DF929625EA0E}">
        <p15:presenceInfo xmlns:p15="http://schemas.microsoft.com/office/powerpoint/2012/main" userId="31c8e24cbb3b5c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5B0"/>
    <a:srgbClr val="FF00FF"/>
    <a:srgbClr val="FF0000"/>
    <a:srgbClr val="D2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339" autoAdjust="0"/>
  </p:normalViewPr>
  <p:slideViewPr>
    <p:cSldViewPr snapToGrid="0" snapToObjects="1">
      <p:cViewPr varScale="1">
        <p:scale>
          <a:sx n="111" d="100"/>
          <a:sy n="111" d="100"/>
        </p:scale>
        <p:origin x="1008" y="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7A3B7-CFBD-F94B-9D76-43F785EDF11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45082-F0CD-7F40-B4D5-028C0594685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6292-CFE9-1B49-A9F3-08B94B8117A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45082-F0CD-7F40-B4D5-028C059468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51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32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7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30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CBC6CC-69AA-4E96-8589-BB3828B51D33}"/>
              </a:ext>
            </a:extLst>
          </p:cNvPr>
          <p:cNvSpPr txBox="1">
            <a:spLocks/>
          </p:cNvSpPr>
          <p:nvPr userDrawn="1"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矩形 28">
            <a:extLst>
              <a:ext uri="{FF2B5EF4-FFF2-40B4-BE49-F238E27FC236}">
                <a16:creationId xmlns:a16="http://schemas.microsoft.com/office/drawing/2014/main" id="{5652CB8D-AB06-4DAB-A63F-F6DB3B538D59}"/>
              </a:ext>
            </a:extLst>
          </p:cNvPr>
          <p:cNvSpPr/>
          <p:nvPr userDrawn="1"/>
        </p:nvSpPr>
        <p:spPr>
          <a:xfrm>
            <a:off x="-1" y="1590836"/>
            <a:ext cx="680339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29">
            <a:extLst>
              <a:ext uri="{FF2B5EF4-FFF2-40B4-BE49-F238E27FC236}">
                <a16:creationId xmlns:a16="http://schemas.microsoft.com/office/drawing/2014/main" id="{3698CAA7-AF4B-4048-991C-AA8C6BA0526A}"/>
              </a:ext>
            </a:extLst>
          </p:cNvPr>
          <p:cNvSpPr/>
          <p:nvPr userDrawn="1"/>
        </p:nvSpPr>
        <p:spPr>
          <a:xfrm>
            <a:off x="6841192" y="1598048"/>
            <a:ext cx="2302809" cy="385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68FBF93-07B5-4B1B-B2CE-1CA8F08D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331E1744-0EDE-CCFF-EA42-B79C5B2EBA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892" y="-189"/>
            <a:ext cx="9135601" cy="1538319"/>
          </a:xfrm>
          <a:prstGeom prst="rect">
            <a:avLst/>
          </a:prstGeom>
          <a:solidFill>
            <a:srgbClr val="006CA8"/>
          </a:solidFill>
          <a:ln w="9525">
            <a:noFill/>
            <a:miter lim="800000"/>
          </a:ln>
          <a:effectLst/>
        </p:spPr>
        <p:txBody>
          <a:bodyPr lIns="91377" tIns="45690" rIns="91377" bIns="45690" anchor="ctr"/>
          <a:lstStyle/>
          <a:p>
            <a:pPr lvl="0" algn="ctr" eaLnBrk="1" hangingPunct="1">
              <a:lnSpc>
                <a:spcPct val="125000"/>
              </a:lnSpc>
              <a:defRPr/>
            </a:pPr>
            <a:endParaRPr kumimoji="0" lang="en-US" altLang="zh-CN" sz="43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0FC9CE-9757-48F0-197B-C7F31BF232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44" y="197754"/>
            <a:ext cx="1090013" cy="1102991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C9896828-2BF6-ABD2-2509-1660BBDDFB1D}"/>
              </a:ext>
            </a:extLst>
          </p:cNvPr>
          <p:cNvGrpSpPr/>
          <p:nvPr userDrawn="1"/>
        </p:nvGrpSpPr>
        <p:grpSpPr>
          <a:xfrm>
            <a:off x="1478537" y="413365"/>
            <a:ext cx="3156432" cy="806531"/>
            <a:chOff x="1588510" y="433008"/>
            <a:chExt cx="2869484" cy="733211"/>
          </a:xfrm>
        </p:grpSpPr>
        <p:pic>
          <p:nvPicPr>
            <p:cNvPr id="15" name="Picture 2" descr="校名 黑色">
              <a:extLst>
                <a:ext uri="{FF2B5EF4-FFF2-40B4-BE49-F238E27FC236}">
                  <a16:creationId xmlns:a16="http://schemas.microsoft.com/office/drawing/2014/main" id="{40501D92-8870-7AAB-3000-D15BC588C3D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2C170A"/>
                </a:clrFrom>
                <a:clrTo>
                  <a:srgbClr val="2C170A">
                    <a:alpha val="0"/>
                  </a:srgbClr>
                </a:clrTo>
              </a:clrChange>
              <a:biLevel thresh="50000"/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87" y="433008"/>
              <a:ext cx="2618183" cy="4982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6BAC42A-485D-EBBF-0C9C-494C576836AD}"/>
                </a:ext>
              </a:extLst>
            </p:cNvPr>
            <p:cNvSpPr txBox="1"/>
            <p:nvPr userDrawn="1"/>
          </p:nvSpPr>
          <p:spPr>
            <a:xfrm>
              <a:off x="1588510" y="942382"/>
              <a:ext cx="2869484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b="1" spc="0" dirty="0">
                  <a:solidFill>
                    <a:srgbClr val="EDEEF1"/>
                  </a:solidFill>
                  <a:latin typeface="October Condensed Tamil" pitchFamily="2" charset="0"/>
                  <a:ea typeface="SimHei" panose="02010609060101010101" pitchFamily="49" charset="-122"/>
                  <a:cs typeface="October Condensed Tamil" pitchFamily="2" charset="0"/>
                </a:rPr>
                <a:t>EAST</a:t>
              </a:r>
              <a:r>
                <a:rPr kumimoji="1" lang="zh-CN" altLang="en-US" sz="1000" b="1" spc="0" dirty="0">
                  <a:solidFill>
                    <a:srgbClr val="EDEEF1"/>
                  </a:solidFill>
                  <a:latin typeface="October Condensed Tamil" pitchFamily="2" charset="0"/>
                  <a:ea typeface="SimHei" panose="02010609060101010101" pitchFamily="49" charset="-122"/>
                  <a:cs typeface="October Condensed Tamil" pitchFamily="2" charset="0"/>
                </a:rPr>
                <a:t> </a:t>
              </a:r>
              <a:r>
                <a:rPr kumimoji="1" lang="en-US" altLang="zh-CN" sz="1000" b="1" spc="0" dirty="0">
                  <a:solidFill>
                    <a:srgbClr val="EDEEF1"/>
                  </a:solidFill>
                  <a:latin typeface="October Condensed Tamil" pitchFamily="2" charset="0"/>
                  <a:ea typeface="SimHei" panose="02010609060101010101" pitchFamily="49" charset="-122"/>
                  <a:cs typeface="October Condensed Tamil" pitchFamily="2" charset="0"/>
                </a:rPr>
                <a:t>CHINA UNIVERSITY OF SCIENCE AND TECHNOLOGY</a:t>
              </a:r>
              <a:endParaRPr kumimoji="1" lang="zh-CN" altLang="en-US" sz="1000" b="1" spc="0" dirty="0">
                <a:solidFill>
                  <a:srgbClr val="EDEEF1"/>
                </a:solidFill>
                <a:latin typeface="October Condensed Tamil" pitchFamily="2" charset="0"/>
                <a:ea typeface="SimHei" panose="02010609060101010101" pitchFamily="49" charset="-122"/>
                <a:cs typeface="October Condensed Tamil" pitchFamily="2" charset="0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7BE21D2-185B-3516-5F26-823346681A19}"/>
              </a:ext>
            </a:extLst>
          </p:cNvPr>
          <p:cNvSpPr txBox="1"/>
          <p:nvPr userDrawn="1"/>
        </p:nvSpPr>
        <p:spPr>
          <a:xfrm>
            <a:off x="4760579" y="385509"/>
            <a:ext cx="3723972" cy="81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信息科学与工程学院</a:t>
            </a:r>
            <a:endParaRPr kumimoji="1" lang="en-US" altLang="zh-CN" sz="2800" b="0" dirty="0">
              <a:solidFill>
                <a:srgbClr val="EDEEF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School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Information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Science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Engineering</a:t>
            </a:r>
            <a:endParaRPr kumimoji="1" lang="zh-CN" altLang="en-US" sz="1100" dirty="0">
              <a:solidFill>
                <a:srgbClr val="EDEEF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0F83DFEF-68A5-7818-B77C-788E2FAB3404}"/>
              </a:ext>
            </a:extLst>
          </p:cNvPr>
          <p:cNvCxnSpPr/>
          <p:nvPr userDrawn="1"/>
        </p:nvCxnSpPr>
        <p:spPr>
          <a:xfrm>
            <a:off x="4739797" y="396299"/>
            <a:ext cx="0" cy="731660"/>
          </a:xfrm>
          <a:prstGeom prst="line">
            <a:avLst/>
          </a:prstGeom>
          <a:ln w="12700">
            <a:solidFill>
              <a:schemeClr val="bg1">
                <a:lumMod val="65000"/>
                <a:alpha val="9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5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59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78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9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3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8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4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1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1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>
            <a:extLst>
              <a:ext uri="{FF2B5EF4-FFF2-40B4-BE49-F238E27FC236}">
                <a16:creationId xmlns:a16="http://schemas.microsoft.com/office/drawing/2014/main" id="{DB90AEC1-BDD0-4D2F-8F8F-DB11503FF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45" y="1735984"/>
            <a:ext cx="2083269" cy="700388"/>
          </a:xfrm>
          <a:prstGeom prst="rect">
            <a:avLst/>
          </a:prstGeom>
        </p:spPr>
      </p:pic>
      <p:pic>
        <p:nvPicPr>
          <p:cNvPr id="12" name="图片 11" descr="1-02">
            <a:extLst>
              <a:ext uri="{FF2B5EF4-FFF2-40B4-BE49-F238E27FC236}">
                <a16:creationId xmlns:a16="http://schemas.microsoft.com/office/drawing/2014/main" id="{16064509-5C68-482C-AAD2-EF19109CF9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8" y="1479663"/>
            <a:ext cx="9142095" cy="5544616"/>
          </a:xfrm>
          <a:prstGeom prst="rect">
            <a:avLst/>
          </a:prstGeom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37D31E9C-467E-4633-A0DD-58406915E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47775"/>
            <a:ext cx="9135601" cy="1362450"/>
          </a:xfrm>
          <a:prstGeom prst="rect">
            <a:avLst/>
          </a:prstGeom>
          <a:solidFill>
            <a:srgbClr val="006CA8"/>
          </a:solidFill>
          <a:ln w="9525">
            <a:noFill/>
            <a:miter lim="800000"/>
          </a:ln>
          <a:effectLst/>
        </p:spPr>
        <p:txBody>
          <a:bodyPr lIns="91377" tIns="45690" rIns="91377" bIns="45690" anchor="ctr"/>
          <a:lstStyle/>
          <a:p>
            <a:pPr algn="ctr">
              <a:lnSpc>
                <a:spcPct val="125000"/>
              </a:lnSpc>
              <a:defRPr/>
            </a:pPr>
            <a:r>
              <a:rPr lang="zh-CN" altLang="en-US" sz="43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第十一章   </a:t>
            </a:r>
            <a:r>
              <a:rPr lang="ja-JP" altLang="en-US" sz="43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奇异</a:t>
            </a:r>
            <a:r>
              <a:rPr lang="ja-JP" altLang="en-US" sz="43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值分解</a:t>
            </a:r>
            <a:endParaRPr lang="en-US" altLang="zh-CN" sz="43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Picture 2" descr="https://bkimg.cdn.bcebos.com/pic/00e93901213fb80e5f110e4c36d12f2eb838946c?x-bce-process=image/resize,m_lfit,w_268,limit_1/format,f_jpg">
            <a:extLst>
              <a:ext uri="{FF2B5EF4-FFF2-40B4-BE49-F238E27FC236}">
                <a16:creationId xmlns:a16="http://schemas.microsoft.com/office/drawing/2014/main" id="{929E2E1A-C855-4D58-9758-C33961D01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20489"/>
            <a:ext cx="1338392" cy="133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>
            <a:extLst>
              <a:ext uri="{FF2B5EF4-FFF2-40B4-BE49-F238E27FC236}">
                <a16:creationId xmlns:a16="http://schemas.microsoft.com/office/drawing/2014/main" id="{92E57A76-EF5C-49D0-B1B5-D76BD6635F38}"/>
              </a:ext>
            </a:extLst>
          </p:cNvPr>
          <p:cNvSpPr txBox="1"/>
          <p:nvPr/>
        </p:nvSpPr>
        <p:spPr>
          <a:xfrm>
            <a:off x="1949859" y="1390477"/>
            <a:ext cx="537839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模式识别与统计学习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61EF59D-57AA-13A0-A1F7-643B8350A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2511650"/>
                <a:ext cx="8536457" cy="37667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是</a:t>
                </a:r>
                <a:r>
                  <a:rPr lang="ja-JP" altLang="en-US" sz="2200">
                    <a:ea typeface="DengXian" panose="02010600030101010101" pitchFamily="2" charset="-122"/>
                  </a:rPr>
                  <a:t>正交矩阵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它们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与各自的转置矩阵相乘是</a:t>
                </a:r>
                <a:r>
                  <a:rPr lang="ja-JP" altLang="en-US" sz="2200">
                    <a:ea typeface="DengXian" panose="02010600030101010101" pitchFamily="2" charset="-122"/>
                  </a:rPr>
                  <a:t>单位矩阵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即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𝑈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4</m:t>
                        </m:r>
                      </m:sub>
                    </m:sSub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0.2</m:t>
                                              </m:r>
                                            </m:e>
                                          </m:rad>
                                        </m:e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  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    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0.8</m:t>
                                        </m:r>
                                      </m:e>
                                    </m:rad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  0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     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  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     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 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    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 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0.8</m:t>
                                              </m:r>
                                            </m:e>
                                          </m:rad>
                                        </m:e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0.2</m:t>
                                        </m:r>
                                      </m:e>
                                    </m:ra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GB" altLang="ja-JP" sz="2200" dirty="0">
                    <a:ea typeface="DengXian" panose="02010600030101010101" pitchFamily="2" charset="-122"/>
                  </a:rPr>
                  <a:t>,</a:t>
                </a:r>
                <a:r>
                  <a:rPr lang="en-US" altLang="zh-CN" sz="2200">
                    <a:ea typeface="DengXian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61EF59D-57AA-13A0-A1F7-643B8350A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2511650"/>
                <a:ext cx="8536457" cy="3766750"/>
              </a:xfrm>
              <a:blipFill>
                <a:blip r:embed="rId2"/>
                <a:stretch>
                  <a:fillRect l="-786" t="-1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07C2C2C-67F0-5206-F2A0-765E8F003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36C2E14-1AF9-4639-8A2C-B870EB2B315C}"/>
              </a:ext>
            </a:extLst>
          </p:cNvPr>
          <p:cNvSpPr txBox="1"/>
          <p:nvPr/>
        </p:nvSpPr>
        <p:spPr>
          <a:xfrm>
            <a:off x="343843" y="1648074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lt"/>
              </a:rPr>
              <a:t>SVD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例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0967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CDBC5E3-9BB4-86E6-538F-3389CAC1B9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5429" y="2506662"/>
                <a:ext cx="8169424" cy="4125632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200" dirty="0">
                    <a:ea typeface="DengXian" panose="02010600030101010101" pitchFamily="2" charset="-122"/>
                  </a:rPr>
                  <a:t>如果选择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为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𝑈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20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altLang="zh-CN" sz="2200" i="1" smtClean="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0.2</m:t>
                                                </m:r>
                                              </m:e>
                                            </m:rad>
                                          </m:e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</a:rPr>
                                              <m:t>   </m:t>
                                            </m:r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0.4</m:t>
                                                </m:r>
                                              </m:e>
                                            </m:rad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4</m:t>
                                          </m:r>
                                        </m:e>
                                      </m:rad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20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</a:rPr>
                                              <m:t>    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</a:rPr>
                                              <m:t>            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      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20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</a:rPr>
                                              <m:t>            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    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 </m:t>
                                      </m:r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20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</a:rPr>
                                              <m:t> 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</a:rPr>
                                              <m:t>     </m:t>
                                            </m:r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0.5</m:t>
                                                </m:r>
                                              </m:e>
                                            </m:rad>
                                          </m:e>
                                        </m:mr>
                                      </m:m>
                                    </m:e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0.5</m:t>
                                          </m:r>
                                        </m:e>
                                      </m:rad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20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altLang="zh-CN" sz="2200" i="1" smtClean="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0.8</m:t>
                                                </m:r>
                                              </m:e>
                                            </m:rad>
                                          </m:e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</a:rPr>
                                              <m:t>  −</m:t>
                                            </m:r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0.1</m:t>
                                                </m:r>
                                              </m:e>
                                            </m:rad>
                                          </m:e>
                                        </m:mr>
                                      </m:m>
                                    </m:e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0.1</m:t>
                                          </m:r>
                                        </m:e>
                                      </m:ra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buNone/>
                </a:pP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  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不变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那么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也是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的一个奇异值分解 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r>
                  <a:rPr lang="ja-JP" altLang="en-US" sz="2200" dirty="0">
                    <a:ea typeface="DengXian" panose="02010600030101010101" pitchFamily="2" charset="-122"/>
                  </a:rPr>
                  <a:t>矩阵的</a:t>
                </a:r>
                <a:r>
                  <a:rPr lang="ja-JP" altLang="en-US" sz="2200" b="1" dirty="0">
                    <a:solidFill>
                      <a:srgbClr val="0065B0"/>
                    </a:solidFill>
                    <a:ea typeface="DengXian" panose="02010600030101010101" pitchFamily="2" charset="-122"/>
                  </a:rPr>
                  <a:t>奇异值分解不唯一</a:t>
                </a:r>
                <a:endParaRPr lang="en-US" altLang="ja-JP" sz="2200" b="1" dirty="0">
                  <a:solidFill>
                    <a:srgbClr val="0065B0"/>
                  </a:solidFill>
                  <a:ea typeface="DengXian" panose="02010600030101010101" pitchFamily="2" charset="-122"/>
                </a:endParaRPr>
              </a:p>
              <a:p>
                <a:pPr marL="0" indent="0">
                  <a:buNone/>
                </a:pPr>
                <a:endParaRPr lang="ja-JP" altLang="en-US" sz="2200" dirty="0">
                  <a:ea typeface="DengXian" panose="02010600030101010101" pitchFamily="2" charset="-122"/>
                </a:endParaRPr>
              </a:p>
              <a:p>
                <a:endParaRPr lang="en-GB" altLang="zh-CN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CDBC5E3-9BB4-86E6-538F-3389CAC1B9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429" y="2506662"/>
                <a:ext cx="8169424" cy="4125632"/>
              </a:xfrm>
              <a:blipFill>
                <a:blip r:embed="rId2"/>
                <a:stretch>
                  <a:fillRect l="-932" t="-18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6139BFC-6C1C-51E6-5C2B-590D5830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EA9A0F5-4324-449A-982C-9AF12CB73514}"/>
              </a:ext>
            </a:extLst>
          </p:cNvPr>
          <p:cNvSpPr txBox="1"/>
          <p:nvPr/>
        </p:nvSpPr>
        <p:spPr>
          <a:xfrm>
            <a:off x="343843" y="1648074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SVD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90984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AB0C2F6-91BC-510C-307E-13D5121F4890}"/>
              </a:ext>
            </a:extLst>
          </p:cNvPr>
          <p:cNvSpPr txBox="1"/>
          <p:nvPr/>
        </p:nvSpPr>
        <p:spPr>
          <a:xfrm>
            <a:off x="299453" y="1648071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紧奇异值分解与截断奇异值分解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31F9C53-9B34-2545-98D8-4CA795E91A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000" y="2779200"/>
                <a:ext cx="8011350" cy="3405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ja-JP" sz="24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ja-JP" altLang="en-US" sz="2400" dirty="0">
                    <a:ea typeface="DengXian" panose="02010600030101010101" pitchFamily="2" charset="-122"/>
                  </a:rPr>
                  <a:t>又称为矩阵的完全奇异值分解 </a:t>
                </a:r>
                <a:r>
                  <a:rPr lang="en-US" altLang="ja-JP" sz="2400" dirty="0">
                    <a:ea typeface="DengXian" panose="02010600030101010101" pitchFamily="2" charset="-122"/>
                  </a:rPr>
                  <a:t>(</a:t>
                </a:r>
                <a:r>
                  <a:rPr lang="en-GB" altLang="ja-JP" sz="2400" dirty="0">
                    <a:ea typeface="DengXian" panose="02010600030101010101" pitchFamily="2" charset="-122"/>
                  </a:rPr>
                  <a:t>full singular value decomposition</a:t>
                </a:r>
                <a:r>
                  <a:rPr lang="en-US" altLang="ja-JP" sz="2400" dirty="0">
                    <a:ea typeface="DengXian" panose="02010600030101010101" pitchFamily="2" charset="-122"/>
                  </a:rPr>
                  <a:t>)</a:t>
                </a:r>
                <a:endParaRPr lang="en-GB" altLang="ja-JP" sz="24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endParaRPr lang="en-GB" altLang="ja-JP" sz="24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ja-JP" altLang="en-US" sz="2400" dirty="0">
                    <a:ea typeface="DengXian" panose="02010600030101010101" pitchFamily="2" charset="-122"/>
                  </a:rPr>
                  <a:t>实际常用的是奇异值分解的</a:t>
                </a:r>
                <a:r>
                  <a:rPr lang="ja-JP" altLang="en-US" sz="24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紧凑形式</a:t>
                </a:r>
                <a:r>
                  <a:rPr lang="ja-JP" altLang="en-US" sz="2400" dirty="0">
                    <a:ea typeface="DengXian" panose="02010600030101010101" pitchFamily="2" charset="-122"/>
                  </a:rPr>
                  <a:t>和</a:t>
                </a:r>
                <a:r>
                  <a:rPr lang="ja-JP" altLang="en-US" sz="24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截断形式</a:t>
                </a:r>
                <a:endParaRPr lang="en-GB" altLang="ja-JP" sz="2400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ja-JP" altLang="en-US" sz="24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紧奇异值分解</a:t>
                </a:r>
                <a:r>
                  <a:rPr lang="ja-JP" altLang="en-US" sz="2400" dirty="0">
                    <a:ea typeface="DengXian" panose="02010600030101010101" pitchFamily="2" charset="-122"/>
                  </a:rPr>
                  <a:t>是</a:t>
                </a:r>
                <a:r>
                  <a:rPr lang="ja-JP" altLang="en-US" sz="24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与原始矩阵</a:t>
                </a:r>
                <a:r>
                  <a:rPr lang="ja-JP" altLang="en-US" sz="2400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等秩</a:t>
                </a:r>
                <a:r>
                  <a:rPr lang="ja-JP" altLang="en-US" sz="2400" dirty="0">
                    <a:ea typeface="DengXian" panose="02010600030101010101" pitchFamily="2" charset="-122"/>
                  </a:rPr>
                  <a:t>的奇异值分解</a:t>
                </a:r>
                <a:endParaRPr lang="en-GB" altLang="ja-JP" sz="24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ja-JP" altLang="en-US" sz="24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截断奇异值分解</a:t>
                </a:r>
                <a:r>
                  <a:rPr lang="ja-JP" altLang="en-US" sz="2400" dirty="0">
                    <a:ea typeface="DengXian" panose="02010600030101010101" pitchFamily="2" charset="-122"/>
                  </a:rPr>
                  <a:t>是</a:t>
                </a:r>
                <a:r>
                  <a:rPr lang="ja-JP" altLang="en-US" sz="24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比原始矩阵</a:t>
                </a:r>
                <a:r>
                  <a:rPr lang="ja-JP" altLang="en-US" sz="2400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低秩</a:t>
                </a:r>
                <a:r>
                  <a:rPr lang="ja-JP" altLang="en-US" sz="2400" dirty="0">
                    <a:ea typeface="DengXian" panose="02010600030101010101" pitchFamily="2" charset="-122"/>
                  </a:rPr>
                  <a:t>的奇异值分解</a:t>
                </a:r>
              </a:p>
              <a:p>
                <a:pPr>
                  <a:lnSpc>
                    <a:spcPct val="110000"/>
                  </a:lnSpc>
                </a:pPr>
                <a:endParaRPr lang="en-GB" altLang="zh-CN" sz="2400" dirty="0"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31F9C53-9B34-2545-98D8-4CA795E91A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000" y="2779200"/>
                <a:ext cx="8011350" cy="3405600"/>
              </a:xfrm>
              <a:blipFill>
                <a:blip r:embed="rId2"/>
                <a:stretch>
                  <a:fillRect l="-1065" t="-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CFCC3F9-06F0-B787-02B9-E7E98EB8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6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B3870CA-CA5D-74F3-6EFC-EDD7F149AF6D}"/>
              </a:ext>
            </a:extLst>
          </p:cNvPr>
          <p:cNvSpPr txBox="1"/>
          <p:nvPr/>
        </p:nvSpPr>
        <p:spPr>
          <a:xfrm>
            <a:off x="299453" y="1648073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紧奇异值分解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95F5EE13-D9DF-E495-07D7-962A745E50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405" y="2498401"/>
                <a:ext cx="8425142" cy="3981600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设有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实矩阵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其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秩</a:t>
                </a:r>
                <a:r>
                  <a:rPr lang="ja-JP" altLang="en-US" sz="2200">
                    <a:ea typeface="DengXian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altLang="zh-CN" sz="220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rank</m:t>
                    </m:r>
                    <m:d>
                      <m:dPr>
                        <m:ctrlPr>
                          <a:rPr lang="en-GB" altLang="zh-CN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en-GB" altLang="zh-CN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</m:d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  <m:r>
                      <a:rPr lang="en-GB" altLang="zh-CN" sz="2200" i="1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  <m:r>
                      <a:rPr lang="en-GB" altLang="zh-CN" sz="2200" i="1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≤</m:t>
                    </m:r>
                    <m:func>
                      <m:funcPr>
                        <m:ctrlPr>
                          <a:rPr lang="en-GB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sz="2200" i="0" dirty="0" err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altLang="zh-CN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GB" altLang="zh-CN" sz="2200" i="1" dirty="0" err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𝑚</m:t>
                            </m:r>
                            <m:r>
                              <a:rPr lang="en-GB" altLang="zh-CN" sz="2200" i="1" dirty="0" err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,</m:t>
                            </m:r>
                            <m:r>
                              <a:rPr lang="en-GB" altLang="zh-CN" sz="2200" i="1" dirty="0" err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则称</a:t>
                </a:r>
                <a:endParaRPr lang="ja-JP" altLang="en-US" sz="2200" dirty="0">
                  <a:ea typeface="DengXian" panose="02010600030101010101" pitchFamily="2" charset="-122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𝐴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𝑈</m:t>
                          </m:r>
                        </m:e>
                        <m:sub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Sup>
                        <m:sSubSupPr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𝑟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ja-JP" sz="2200" i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矩阵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zh-CN" altLang="en-US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的</m:t>
                    </m:r>
                    <m:r>
                      <m:rPr>
                        <m:nor/>
                      </m:rPr>
                      <a:rPr lang="ja-JP" altLang="en-US" sz="2200">
                        <a:ea typeface="DengXian" panose="02010600030101010101" pitchFamily="2" charset="-122"/>
                      </a:rPr>
                      <m:t>紧</m:t>
                    </m:r>
                    <m:r>
                      <m:rPr>
                        <m:nor/>
                      </m:rPr>
                      <a:rPr lang="ja-JP" altLang="en-US" sz="2200" dirty="0">
                        <a:ea typeface="DengXian" panose="02010600030101010101" pitchFamily="2" charset="-122"/>
                      </a:rPr>
                      <m:t>奇异值分解</m:t>
                    </m:r>
                    <m:r>
                      <m:rPr>
                        <m:nor/>
                      </m:rPr>
                      <a:rPr lang="en-US" altLang="ja-JP" sz="2200" b="0" i="0" dirty="0" smtClean="0">
                        <a:ea typeface="DengXian" panose="02010600030101010101" pitchFamily="2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ja-JP" sz="2200" dirty="0">
                        <a:ea typeface="DengXian" panose="02010600030101010101" pitchFamily="2" charset="-122"/>
                      </a:rPr>
                      <m:t>(</m:t>
                    </m:r>
                    <m:r>
                      <m:rPr>
                        <m:nor/>
                      </m:rPr>
                      <a:rPr lang="en-GB" altLang="zh-CN" sz="2200" dirty="0">
                        <a:ea typeface="DengXian" panose="02010600030101010101" pitchFamily="2" charset="-122"/>
                      </a:rPr>
                      <m:t>compact</m:t>
                    </m:r>
                    <m:r>
                      <m:rPr>
                        <m:nor/>
                      </m:rPr>
                      <a:rPr lang="en-GB" altLang="zh-CN" sz="2200" dirty="0">
                        <a:ea typeface="DengXian" panose="02010600030101010101" pitchFamily="2" charset="-122"/>
                      </a:rPr>
                      <m:t> </m:t>
                    </m:r>
                    <m:r>
                      <m:rPr>
                        <m:nor/>
                      </m:rPr>
                      <a:rPr lang="en-GB" altLang="zh-CN" sz="2200" dirty="0">
                        <a:ea typeface="DengXian" panose="02010600030101010101" pitchFamily="2" charset="-122"/>
                      </a:rPr>
                      <m:t>singular</m:t>
                    </m:r>
                    <m:r>
                      <m:rPr>
                        <m:nor/>
                      </m:rPr>
                      <a:rPr lang="en-GB" altLang="zh-CN" sz="2200" dirty="0">
                        <a:ea typeface="DengXian" panose="02010600030101010101" pitchFamily="2" charset="-122"/>
                      </a:rPr>
                      <m:t> </m:t>
                    </m:r>
                    <m:r>
                      <m:rPr>
                        <m:nor/>
                      </m:rPr>
                      <a:rPr lang="en-GB" altLang="zh-CN" sz="2200" dirty="0">
                        <a:ea typeface="DengXian" panose="02010600030101010101" pitchFamily="2" charset="-122"/>
                      </a:rPr>
                      <m:t>value</m:t>
                    </m:r>
                    <m:r>
                      <m:rPr>
                        <m:nor/>
                      </m:rPr>
                      <a:rPr lang="en-GB" altLang="zh-CN" sz="2200" dirty="0">
                        <a:ea typeface="DengXian" panose="02010600030101010101" pitchFamily="2" charset="-122"/>
                      </a:rPr>
                      <m:t> </m:t>
                    </m:r>
                    <m:r>
                      <m:rPr>
                        <m:nor/>
                      </m:rPr>
                      <a:rPr lang="en-GB" altLang="zh-CN" sz="2200" dirty="0">
                        <a:ea typeface="DengXian" panose="02010600030101010101" pitchFamily="2" charset="-122"/>
                      </a:rPr>
                      <m:t>decomposition</m:t>
                    </m:r>
                    <m:r>
                      <m:rPr>
                        <m:nor/>
                      </m:rPr>
                      <a:rPr lang="en-GB" altLang="zh-CN" sz="2200" dirty="0"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a:rPr lang="en-GB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: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矩阵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  <m:r>
                      <a:rPr lang="en-GB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: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矩阵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: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阶对角矩阵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algn="just"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a:rPr lang="en-GB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  <m:r>
                      <a:rPr lang="en-GB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ja-JP" altLang="en-GB" sz="2200">
                    <a:ea typeface="DengXian" panose="02010600030101010101" pitchFamily="2" charset="-122"/>
                  </a:rPr>
                  <a:t>由</a:t>
                </a:r>
                <a:r>
                  <a:rPr lang="ja-JP" altLang="en-US" sz="2200">
                    <a:ea typeface="DengXian" panose="02010600030101010101" pitchFamily="2" charset="-122"/>
                  </a:rPr>
                  <a:t>完全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SVD</a:t>
                </a:r>
                <a:r>
                  <a:rPr lang="ja-JP" altLang="en-US" sz="2200">
                    <a:ea typeface="DengXian" panose="02010600030101010101" pitchFamily="2" charset="-122"/>
                  </a:rPr>
                  <a:t>中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的前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列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、</a:t>
                </a:r>
                <a:r>
                  <a:rPr lang="ja-JP" altLang="en-US" sz="2200"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  <m:r>
                      <a:rPr lang="en-GB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由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的前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列、矩阵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由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的前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个对角线</a:t>
                </a:r>
                <a:r>
                  <a:rPr lang="ja-JP" altLang="en-US" sz="2200">
                    <a:ea typeface="DengXian" panose="02010600030101010101" pitchFamily="2" charset="-122"/>
                  </a:rPr>
                  <a:t>元素得到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algn="just"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紧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奇异值分解的对角矩阵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的秩与原始矩阵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</a:t>
                </a:r>
                <a:r>
                  <a:rPr lang="ja-JP" altLang="en-US" sz="2200">
                    <a:ea typeface="DengXian" panose="02010600030101010101" pitchFamily="2" charset="-122"/>
                  </a:rPr>
                  <a:t>秩相等 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95F5EE13-D9DF-E495-07D7-962A745E50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405" y="2498401"/>
                <a:ext cx="8425142" cy="3981600"/>
              </a:xfrm>
              <a:blipFill>
                <a:blip r:embed="rId2"/>
                <a:stretch>
                  <a:fillRect l="-1054" t="-952" r="-904"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AF922A5-EC7F-7FAD-D31C-77622870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84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CF816E-20EE-FBF7-DB4D-F6802D990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772" y="2879999"/>
                <a:ext cx="8441775" cy="3476351"/>
              </a:xfrm>
            </p:spPr>
            <p:txBody>
              <a:bodyPr>
                <a:normAutofit/>
              </a:bodyPr>
              <a:lstStyle/>
              <a:p>
                <a:endParaRPr lang="en-GB" altLang="zh-CN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i="1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𝐴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4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altLang="zh-CN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ea typeface="DengXian" panose="02010600030101010101" pitchFamily="2" charset="-122"/>
                  </a:rPr>
                  <a:t> </a:t>
                </a:r>
                <a:endParaRPr lang="en-US" altLang="zh-CN" i="1" dirty="0">
                  <a:latin typeface="Cambria Math" panose="02040503050406030204" pitchFamily="18" charset="0"/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altLang="zh-CN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𝑟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𝐴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) = 3</m:t>
                      </m:r>
                    </m:oMath>
                  </m:oMathPara>
                </a14:m>
                <a:endParaRPr lang="en-GB" altLang="zh-CN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endParaRPr lang="en-GB" altLang="zh-CN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CF816E-20EE-FBF7-DB4D-F6802D990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772" y="2879999"/>
                <a:ext cx="8441775" cy="34763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1A8E28-1E79-477A-3F41-E7BBFAAFE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0D8E9A7-3EDE-4A62-A626-39CE57698C39}"/>
              </a:ext>
            </a:extLst>
          </p:cNvPr>
          <p:cNvSpPr txBox="1"/>
          <p:nvPr/>
        </p:nvSpPr>
        <p:spPr>
          <a:xfrm>
            <a:off x="343843" y="1648074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紧奇异值分解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1342226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D2F2877-4055-9024-2958-B12CD4769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4757" y="2440800"/>
                <a:ext cx="8210043" cy="420847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1800" dirty="0">
                    <a:latin typeface="Cambria Math" panose="02040503050406030204" pitchFamily="18" charset="0"/>
                    <a:ea typeface="DengXian" panose="02010600030101010101" pitchFamily="2" charset="-122"/>
                  </a:rPr>
                  <a:t>完全奇异值分解</a:t>
                </a:r>
                <a:r>
                  <a:rPr lang="en-US" altLang="zh-CN" sz="1800" dirty="0">
                    <a:latin typeface="Cambria Math" panose="020405030504060302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18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sz="1800" i="1" dirty="0">
                  <a:latin typeface="Cambria Math" panose="02040503050406030204" pitchFamily="18" charset="0"/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0.2</m:t>
                                              </m:r>
                                            </m:e>
                                          </m:rad>
                                        </m:e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  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    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0.8</m:t>
                                        </m:r>
                                      </m:e>
                                    </m:rad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  0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     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  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     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 </m:t>
                                    </m:r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 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    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 </m:t>
                                    </m:r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 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0.8</m:t>
                                              </m:r>
                                            </m:e>
                                          </m:rad>
                                        </m:e>
                                        <m:e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0.2</m:t>
                                        </m:r>
                                      </m:e>
                                    </m:ra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GB" altLang="ja-JP" sz="1800" dirty="0">
                    <a:ea typeface="DengXian" panose="02010600030101010101" pitchFamily="2" charset="-122"/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 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  0</m:t>
                                    </m:r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 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18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zh-CN" sz="18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ja-JP" altLang="en-US" sz="1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紧奇异值分解</a:t>
                </a:r>
                <a:r>
                  <a:rPr lang="en-US" altLang="ja-JP" sz="1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Sup>
                      <m:sSubSup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18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ja-JP" altLang="en-US" sz="1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endParaRPr lang="en-US" altLang="ja-JP" sz="1800" b="1" i="1" dirty="0">
                  <a:latin typeface="Cambria Math" panose="02040503050406030204" pitchFamily="18" charset="0"/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en-US" altLang="ja-JP" sz="1800" i="1" dirty="0">
                    <a:latin typeface="Cambria Math" panose="02040503050406030204" pitchFamily="18" charset="0"/>
                    <a:ea typeface="DengXian" panose="02010600030101010101" pitchFamily="2" charset="-122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</m:sub>
                    </m:sSub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ja-JP" sz="18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ja-JP" sz="18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0.2</m:t>
                                        </m:r>
                                      </m:e>
                                    </m:rad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18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8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ja-JP" sz="18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ja-JP" sz="18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18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8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ja-JP" sz="18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     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18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ja-JP" sz="1800" b="0" i="1" smtClean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ja-JP" sz="1800" b="0" i="1" smtClean="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ja-JP" sz="1800" b="0" i="1" smtClean="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ja-JP" sz="1800" b="0" i="1" smtClean="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ja-JP" sz="1800" b="0" i="1" smtClean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ja-JP" sz="1800" b="0" i="1" smtClean="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en-US" altLang="ja-JP" sz="1800" b="0" i="1" smtClean="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     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ja-JP" sz="1800" b="0" i="1" smtClean="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      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en-US" altLang="ja-JP" sz="1800" b="0" i="1" smtClean="0">
                                                        <a:latin typeface="Cambria Math" panose="02040503050406030204" pitchFamily="18" charset="0"/>
                                                        <a:ea typeface="DengXian" panose="02010600030101010101" pitchFamily="2" charset="-122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r>
                                                      <a:rPr lang="en-US" altLang="ja-JP" sz="1800" b="0" i="1" smtClean="0">
                                                        <a:latin typeface="Cambria Math" panose="02040503050406030204" pitchFamily="18" charset="0"/>
                                                        <a:ea typeface="DengXian" panose="02010600030101010101" pitchFamily="2" charset="-122"/>
                                                      </a:rPr>
                                                      <m:t>0.8</m:t>
                                                    </m:r>
                                                  </m:e>
                                                </m:rad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800" dirty="0">
                    <a:ea typeface="DengXian" panose="02010600030101010101" pitchFamily="2" charset="-122"/>
                  </a:rPr>
                  <a:t> ,  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 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l-GR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altLang="zh-CN" sz="1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</m:sub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𝑇</m:t>
                        </m:r>
                      </m:sup>
                    </m:sSubSup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GB" altLang="zh-CN" sz="18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D2F2877-4055-9024-2958-B12CD4769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757" y="2440800"/>
                <a:ext cx="8210043" cy="4208478"/>
              </a:xfrm>
              <a:blipFill>
                <a:blip r:embed="rId2"/>
                <a:stretch>
                  <a:fillRect l="-309" t="-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8FAFA72-4D1B-A327-67BC-21BA1762E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432" y="1738083"/>
            <a:ext cx="662170" cy="18755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D070875-C4F6-3EAB-7DA2-83B960F35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86430B4-B7EF-95EE-5F42-56950FA48BCF}"/>
              </a:ext>
            </a:extLst>
          </p:cNvPr>
          <p:cNvSpPr txBox="1"/>
          <p:nvPr/>
        </p:nvSpPr>
        <p:spPr>
          <a:xfrm>
            <a:off x="343843" y="1648074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紧奇异值分解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388855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885CF22-EBDB-F13F-5DB4-8B21EF9E16A8}"/>
              </a:ext>
            </a:extLst>
          </p:cNvPr>
          <p:cNvSpPr txBox="1"/>
          <p:nvPr/>
        </p:nvSpPr>
        <p:spPr>
          <a:xfrm>
            <a:off x="245025" y="164807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截断奇异值分解 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5536FEB-3178-2F5F-A6F4-CE4F382F5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CB98375-9862-004E-0FC0-82FFD299F8F6}"/>
                  </a:ext>
                </a:extLst>
              </p:cNvPr>
              <p:cNvSpPr txBox="1"/>
              <p:nvPr/>
            </p:nvSpPr>
            <p:spPr>
              <a:xfrm>
                <a:off x="516835" y="2575500"/>
                <a:ext cx="8209722" cy="3903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200" dirty="0">
                    <a:ea typeface="DengXian" panose="02010600030101010101" pitchFamily="2" charset="-122"/>
                  </a:rPr>
                  <a:t>       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zh-CN" altLang="en-US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为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×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  <m:r>
                      <a:rPr lang="zh-CN" altLang="en-US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实矩阵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其秩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rank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0&lt;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&lt;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2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为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的截断奇异值分解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 (truncated singular value decomposition)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ja-JP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2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矩阵</a:t>
                </a: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: 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矩阵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阶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对角矩阵</a:t>
                </a: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</m:sSub>
                    <m:r>
                      <a:rPr lang="zh-CN" altLang="en-US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由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完全奇异值分解中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的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前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列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、矩阵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</m:sSub>
                    <m:r>
                      <a:rPr lang="zh-CN" altLang="en-US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由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的前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列、矩阵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由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的前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个对角线元素得到</a:t>
                </a: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对角矩阵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的秩比原始矩阵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的秩</a:t>
                </a:r>
                <a:r>
                  <a:rPr lang="zh-CN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低</a:t>
                </a:r>
                <a:endParaRPr lang="en-GB" altLang="zh-CN" sz="2200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CB98375-9862-004E-0FC0-82FFD299F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35" y="2575500"/>
                <a:ext cx="8209722" cy="3903633"/>
              </a:xfrm>
              <a:prstGeom prst="rect">
                <a:avLst/>
              </a:prstGeom>
              <a:blipFill>
                <a:blip r:embed="rId2"/>
                <a:stretch>
                  <a:fillRect l="-926" t="-971" b="-1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05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5769334-1454-D3CB-C1B9-134A3BE76798}"/>
              </a:ext>
            </a:extLst>
          </p:cNvPr>
          <p:cNvSpPr txBox="1"/>
          <p:nvPr/>
        </p:nvSpPr>
        <p:spPr>
          <a:xfrm>
            <a:off x="299453" y="1639196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截断奇异值分解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F401B7C-DEE1-58AA-C222-2446C89398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5247" y="3051312"/>
                <a:ext cx="8139605" cy="2415209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400">
                    <a:ea typeface="DengXian" panose="02010600030101010101" pitchFamily="2" charset="-122"/>
                  </a:rPr>
                  <a:t>矩阵的截断奇异值分解只</a:t>
                </a:r>
                <a:r>
                  <a:rPr lang="ja-JP" altLang="en-US" sz="2400" dirty="0">
                    <a:ea typeface="DengXian" panose="02010600030101010101" pitchFamily="2" charset="-122"/>
                  </a:rPr>
                  <a:t>取</a:t>
                </a:r>
                <a:r>
                  <a:rPr lang="ja-JP" altLang="en-US" sz="24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最大的</a:t>
                </a:r>
                <a14:m>
                  <m:oMath xmlns:m="http://schemas.openxmlformats.org/officeDocument/2006/math">
                    <m:r>
                      <a:rPr lang="en-GB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𝒌</m:t>
                    </m:r>
                  </m:oMath>
                </a14:m>
                <a:r>
                  <a:rPr lang="ja-JP" altLang="en-US" sz="24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个</a:t>
                </a:r>
                <a:r>
                  <a:rPr lang="ja-JP" altLang="en-US" sz="24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奇异值</a:t>
                </a:r>
                <a:r>
                  <a:rPr lang="en-US" altLang="ja-JP" sz="24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 </a:t>
                </a:r>
                <a:r>
                  <a:rPr lang="en-US" altLang="ja-JP" sz="2400" dirty="0">
                    <a:ea typeface="DengXian" panose="02010600030101010101" pitchFamily="2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GB" altLang="zh-CN" sz="24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  <m:r>
                      <a:rPr lang="en-GB" altLang="zh-CN" sz="24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&lt;</m:t>
                    </m:r>
                    <m:r>
                      <a:rPr lang="en-GB" altLang="zh-CN" sz="24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  <m:r>
                      <a:rPr lang="en-GB" altLang="zh-CN" sz="24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 </m:t>
                    </m:r>
                    <m:r>
                      <a:rPr lang="en-GB" altLang="zh-CN" sz="24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</m:oMath>
                </a14:m>
                <a:r>
                  <a:rPr lang="ja-JP" altLang="en-US" sz="2400" dirty="0">
                    <a:ea typeface="DengXian" panose="02010600030101010101" pitchFamily="2" charset="-122"/>
                  </a:rPr>
                  <a:t>为矩阵的</a:t>
                </a:r>
                <a:r>
                  <a:rPr lang="ja-JP" altLang="en-US" sz="2400">
                    <a:ea typeface="DengXian" panose="02010600030101010101" pitchFamily="2" charset="-122"/>
                  </a:rPr>
                  <a:t>秩</a:t>
                </a:r>
                <a:r>
                  <a:rPr lang="en-US" altLang="ja-JP" sz="2400" dirty="0">
                    <a:ea typeface="DengXian" panose="02010600030101010101" pitchFamily="2" charset="-122"/>
                  </a:rPr>
                  <a:t>)</a:t>
                </a:r>
                <a:r>
                  <a:rPr lang="zh-CN" altLang="en-US" sz="24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400">
                    <a:ea typeface="DengXian" panose="02010600030101010101" pitchFamily="2" charset="-122"/>
                  </a:rPr>
                  <a:t>对应的部分</a:t>
                </a:r>
                <a:endParaRPr lang="en-US" altLang="ja-JP" sz="24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4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400">
                    <a:ea typeface="DengXian" panose="02010600030101010101" pitchFamily="2" charset="-122"/>
                  </a:rPr>
                  <a:t>实际</a:t>
                </a:r>
                <a:r>
                  <a:rPr lang="ja-JP" altLang="en-US" sz="2400" dirty="0">
                    <a:ea typeface="DengXian" panose="02010600030101010101" pitchFamily="2" charset="-122"/>
                  </a:rPr>
                  <a:t>应用中提到矩阵的奇异值</a:t>
                </a:r>
                <a:r>
                  <a:rPr lang="ja-JP" altLang="en-US" sz="2400">
                    <a:ea typeface="DengXian" panose="02010600030101010101" pitchFamily="2" charset="-122"/>
                  </a:rPr>
                  <a:t>分解时</a:t>
                </a:r>
                <a:r>
                  <a:rPr lang="en-US" altLang="ja-JP" sz="24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400">
                    <a:ea typeface="DengXian" panose="02010600030101010101" pitchFamily="2" charset="-122"/>
                  </a:rPr>
                  <a:t>通常</a:t>
                </a:r>
                <a:r>
                  <a:rPr lang="ja-JP" altLang="en-US" sz="2400" dirty="0">
                    <a:ea typeface="DengXian" panose="02010600030101010101" pitchFamily="2" charset="-122"/>
                  </a:rPr>
                  <a:t>指截断奇异</a:t>
                </a:r>
                <a:r>
                  <a:rPr lang="ja-JP" altLang="en-US" sz="2400">
                    <a:ea typeface="DengXian" panose="02010600030101010101" pitchFamily="2" charset="-122"/>
                  </a:rPr>
                  <a:t>值分解</a:t>
                </a:r>
                <a:endParaRPr lang="en-US" altLang="ja-JP" sz="24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ja-JP" altLang="en-US" sz="240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4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F401B7C-DEE1-58AA-C222-2446C89398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247" y="3051312"/>
                <a:ext cx="8139605" cy="2415209"/>
              </a:xfrm>
              <a:blipFill>
                <a:blip r:embed="rId2"/>
                <a:stretch>
                  <a:fillRect l="-935" t="-2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7C5D110-72FF-18C3-503D-FFB09DF68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15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59BE86E-5609-6E88-28DF-B749322CA0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4758" y="2642246"/>
                <a:ext cx="8154484" cy="385794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000" dirty="0">
                    <a:ea typeface="DengXian" panose="02010600030101010101" pitchFamily="2" charset="-122"/>
                  </a:rPr>
                  <a:t>紧奇异值分解</a:t>
                </a:r>
                <a:r>
                  <a:rPr lang="en-US" altLang="ja-JP" sz="20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0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ja-JP" altLang="en-US" sz="2000" dirty="0">
                    <a:ea typeface="DengXian" panose="02010600030101010101" pitchFamily="2" charset="-122"/>
                  </a:rPr>
                  <a:t> </a:t>
                </a:r>
                <a:endParaRPr lang="en-US" altLang="ja-JP" sz="2000" b="1" i="1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</m:sub>
                    </m:sSub>
                    <m:r>
                      <a:rPr lang="en-US" altLang="ja-JP" sz="20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ja-JP" sz="20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ja-JP" sz="20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0.2</m:t>
                                        </m:r>
                                      </m:e>
                                    </m:rad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20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ja-JP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ja-JP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20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ja-JP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     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20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ja-JP" sz="20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ja-JP" sz="2000" i="1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ja-JP" sz="2000" i="1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ja-JP" sz="2000" i="1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ja-JP" sz="20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ja-JP" sz="2000" i="1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en-US" altLang="ja-JP" sz="2000" i="1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     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ja-JP" sz="2000" i="1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</a:rPr>
                                                  <m:t>      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en-US" altLang="ja-JP" sz="2000" i="1">
                                                        <a:latin typeface="Cambria Math" panose="02040503050406030204" pitchFamily="18" charset="0"/>
                                                        <a:ea typeface="DengXian" panose="02010600030101010101" pitchFamily="2" charset="-122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r>
                                                      <a:rPr lang="en-US" altLang="ja-JP" sz="2000" i="1">
                                                        <a:latin typeface="Cambria Math" panose="02040503050406030204" pitchFamily="18" charset="0"/>
                                                        <a:ea typeface="DengXian" panose="02010600030101010101" pitchFamily="2" charset="-122"/>
                                                      </a:rPr>
                                                      <m:t>0.8</m:t>
                                                    </m:r>
                                                  </m:e>
                                                </m:rad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dirty="0">
                    <a:ea typeface="DengXian" panose="02010600030101010101" pitchFamily="2" charset="-122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altLang="zh-CN" sz="2000" dirty="0">
                    <a:ea typeface="DengXian" panose="02010600030101010101" pitchFamily="2" charset="-122"/>
                  </a:rPr>
                  <a:t>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0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0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endParaRPr lang="en-US" altLang="ja-JP" sz="2000" i="1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20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000" dirty="0">
                    <a:ea typeface="DengXian" panose="02010600030101010101" pitchFamily="2" charset="-122"/>
                  </a:rPr>
                  <a:t>截断奇异值分解</a:t>
                </a:r>
                <a:r>
                  <a:rPr lang="en-US" altLang="zh-CN" sz="20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0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0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endParaRPr lang="en-US" altLang="ja-JP" sz="2000" i="1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ja-JP" sz="20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dirty="0">
                    <a:ea typeface="DengXian" panose="02010600030101010101" pitchFamily="2" charset="-122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0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0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ja-JP" sz="2000" b="0" i="1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ja-JP" altLang="en-US" sz="20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59BE86E-5609-6E88-28DF-B749322CA0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758" y="2642246"/>
                <a:ext cx="8154484" cy="3857945"/>
              </a:xfrm>
              <a:blipFill>
                <a:blip r:embed="rId2"/>
                <a:stretch>
                  <a:fillRect l="-673" t="-632" b="-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310DAA7-858A-1CE3-1C9F-4F503732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64E4838-1A6D-AE39-EACD-DA21E5C83A60}"/>
              </a:ext>
            </a:extLst>
          </p:cNvPr>
          <p:cNvSpPr txBox="1"/>
          <p:nvPr/>
        </p:nvSpPr>
        <p:spPr>
          <a:xfrm>
            <a:off x="343843" y="1648074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截断奇异值分解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291384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59BE86E-5609-6E88-28DF-B749322CA0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328" y="2733260"/>
                <a:ext cx="7842211" cy="4048539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2000" i="1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𝐴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4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,  </m:t>
                      </m:r>
                      <m:r>
                        <a:rPr lang="en-GB" altLang="zh-CN" sz="20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𝑟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(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𝐴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) = 3</m:t>
                      </m:r>
                    </m:oMath>
                  </m:oMathPara>
                </a14:m>
                <a:endParaRPr lang="en-GB" altLang="zh-CN" sz="20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𝑈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altLang="ja-JP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ja-JP" sz="2000" i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bSup>
                      <m:r>
                        <a:rPr lang="en-US" altLang="ja-JP" sz="20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20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4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2000" i="1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ja-JP" sz="2000" i="1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ja-JP" sz="2000" i="1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2000" i="1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ja-JP" sz="2000" i="1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ja-JP" sz="2000" i="1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ja-JP" sz="20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, 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 </m:t>
                      </m:r>
                      <m:r>
                        <a:rPr lang="en-GB" altLang="zh-CN" sz="20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𝑟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(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𝐴</m:t>
                      </m:r>
                      <m:r>
                        <a:rPr lang="en-US" altLang="zh-CN" sz="2000" b="0" i="1" baseline="-25000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2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) =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2</m:t>
                      </m:r>
                    </m:oMath>
                  </m:oMathPara>
                </a14:m>
                <a:endParaRPr lang="en-GB" altLang="zh-CN" sz="20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ja-JP" altLang="en-US" sz="20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59BE86E-5609-6E88-28DF-B749322CA0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328" y="2733260"/>
                <a:ext cx="7842211" cy="404853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310DAA7-858A-1CE3-1C9F-4F503732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64E4838-1A6D-AE39-EACD-DA21E5C83A60}"/>
              </a:ext>
            </a:extLst>
          </p:cNvPr>
          <p:cNvSpPr txBox="1"/>
          <p:nvPr/>
        </p:nvSpPr>
        <p:spPr>
          <a:xfrm>
            <a:off x="343843" y="1648074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截断奇异值分解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219028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E0AF93-75E8-7F70-EAE5-1369D6C2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5" y="1759233"/>
            <a:ext cx="7886700" cy="994172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机器学习十大经典算法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初学者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" name="Picture 4" descr="Machine Learning Algorithms">
            <a:extLst>
              <a:ext uri="{FF2B5EF4-FFF2-40B4-BE49-F238E27FC236}">
                <a16:creationId xmlns:a16="http://schemas.microsoft.com/office/drawing/2014/main" id="{6F270ED6-1F32-A671-07D2-FB0DC1439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32664"/>
            <a:ext cx="1862390" cy="674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03BEF6E-8E33-E3F9-5225-DD680745BAFF}"/>
              </a:ext>
            </a:extLst>
          </p:cNvPr>
          <p:cNvSpPr txBox="1"/>
          <p:nvPr/>
        </p:nvSpPr>
        <p:spPr>
          <a:xfrm>
            <a:off x="967745" y="2120248"/>
            <a:ext cx="2863284" cy="487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zh-CN" altLang="en-US" b="1" dirty="0">
                <a:solidFill>
                  <a:srgbClr val="FFC000"/>
                </a:solidFill>
              </a:rPr>
              <a:t>线性回归（</a:t>
            </a:r>
            <a:r>
              <a:rPr lang="en-US" altLang="zh-CN" b="1" dirty="0">
                <a:solidFill>
                  <a:srgbClr val="FFC000"/>
                </a:solidFill>
              </a:rPr>
              <a:t>done</a:t>
            </a:r>
            <a:r>
              <a:rPr lang="zh-CN" altLang="en-US" b="1" dirty="0">
                <a:solidFill>
                  <a:srgbClr val="FFC000"/>
                </a:solidFill>
              </a:rPr>
              <a:t>）</a:t>
            </a:r>
            <a:endParaRPr lang="en-US" altLang="zh-CN" b="1" dirty="0">
              <a:solidFill>
                <a:srgbClr val="FFC000"/>
              </a:solidFill>
            </a:endParaRP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zh-CN" altLang="en-US" b="1" dirty="0">
                <a:solidFill>
                  <a:srgbClr val="FFC000"/>
                </a:solidFill>
              </a:rPr>
              <a:t>逻辑斯蒂回归（</a:t>
            </a:r>
            <a:r>
              <a:rPr lang="en-US" altLang="zh-CN" b="1" dirty="0">
                <a:solidFill>
                  <a:srgbClr val="FFC000"/>
                </a:solidFill>
              </a:rPr>
              <a:t>done</a:t>
            </a:r>
            <a:r>
              <a:rPr lang="zh-CN" altLang="en-US" b="1" dirty="0">
                <a:solidFill>
                  <a:srgbClr val="FFC000"/>
                </a:solidFill>
              </a:rPr>
              <a:t>）</a:t>
            </a:r>
            <a:endParaRPr lang="en-US" altLang="zh-CN" b="1" dirty="0">
              <a:solidFill>
                <a:srgbClr val="FFC000"/>
              </a:solidFill>
            </a:endParaRP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zh-CN" altLang="en-US" b="1" dirty="0">
                <a:solidFill>
                  <a:srgbClr val="FFC000"/>
                </a:solidFill>
              </a:rPr>
              <a:t>决策树（</a:t>
            </a:r>
            <a:r>
              <a:rPr lang="en-US" altLang="zh-CN" b="1" dirty="0">
                <a:solidFill>
                  <a:srgbClr val="FFC000"/>
                </a:solidFill>
              </a:rPr>
              <a:t>done</a:t>
            </a:r>
            <a:r>
              <a:rPr lang="zh-CN" altLang="en-US" b="1" dirty="0">
                <a:solidFill>
                  <a:srgbClr val="FFC000"/>
                </a:solidFill>
              </a:rPr>
              <a:t>）</a:t>
            </a:r>
            <a:endParaRPr lang="en-US" altLang="zh-CN" b="1" dirty="0">
              <a:solidFill>
                <a:srgbClr val="FFC000"/>
              </a:solidFill>
            </a:endParaRP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zh-CN" altLang="en-US" b="1" dirty="0">
                <a:solidFill>
                  <a:srgbClr val="FFC000"/>
                </a:solidFill>
              </a:rPr>
              <a:t>支持向量机（</a:t>
            </a:r>
            <a:r>
              <a:rPr lang="en-US" altLang="zh-CN" b="1" dirty="0">
                <a:solidFill>
                  <a:srgbClr val="FFC000"/>
                </a:solidFill>
              </a:rPr>
              <a:t>done</a:t>
            </a:r>
            <a:r>
              <a:rPr lang="zh-CN" altLang="en-US" b="1" dirty="0">
                <a:solidFill>
                  <a:srgbClr val="FFC000"/>
                </a:solidFill>
              </a:rPr>
              <a:t>）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zh-CN" altLang="en-US" b="1" dirty="0">
                <a:solidFill>
                  <a:srgbClr val="FFC000"/>
                </a:solidFill>
              </a:rPr>
              <a:t>朴素贝叶斯（</a:t>
            </a:r>
            <a:r>
              <a:rPr lang="en-US" altLang="zh-CN" b="1" dirty="0">
                <a:solidFill>
                  <a:srgbClr val="FFC000"/>
                </a:solidFill>
              </a:rPr>
              <a:t>done</a:t>
            </a:r>
            <a:r>
              <a:rPr lang="zh-CN" altLang="en-US" b="1" dirty="0">
                <a:solidFill>
                  <a:srgbClr val="FFC000"/>
                </a:solidFill>
              </a:rPr>
              <a:t>）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en-US" altLang="zh-CN" b="1" dirty="0">
                <a:solidFill>
                  <a:srgbClr val="FFC000"/>
                </a:solidFill>
              </a:rPr>
              <a:t>K</a:t>
            </a:r>
            <a:r>
              <a:rPr lang="zh-CN" altLang="en-US" b="1" dirty="0">
                <a:solidFill>
                  <a:srgbClr val="FFC000"/>
                </a:solidFill>
              </a:rPr>
              <a:t>近邻分类器（</a:t>
            </a:r>
            <a:r>
              <a:rPr lang="en-US" altLang="zh-CN" b="1" dirty="0">
                <a:solidFill>
                  <a:srgbClr val="FFC000"/>
                </a:solidFill>
              </a:rPr>
              <a:t>done</a:t>
            </a:r>
            <a:r>
              <a:rPr lang="zh-CN" altLang="en-US" b="1" dirty="0">
                <a:solidFill>
                  <a:srgbClr val="FFC000"/>
                </a:solidFill>
              </a:rPr>
              <a:t>）</a:t>
            </a:r>
            <a:endParaRPr lang="en-US" altLang="zh-CN" b="1" dirty="0">
              <a:solidFill>
                <a:srgbClr val="FFC000"/>
              </a:solidFill>
            </a:endParaRP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en-US" altLang="zh-CN" b="1" dirty="0">
                <a:solidFill>
                  <a:srgbClr val="FFC000"/>
                </a:solidFill>
              </a:rPr>
              <a:t>K</a:t>
            </a:r>
            <a:r>
              <a:rPr lang="zh-CN" altLang="en-US" b="1" dirty="0">
                <a:solidFill>
                  <a:srgbClr val="FFC000"/>
                </a:solidFill>
              </a:rPr>
              <a:t>均值聚类（</a:t>
            </a:r>
            <a:r>
              <a:rPr lang="en-US" altLang="zh-CN" b="1" dirty="0">
                <a:solidFill>
                  <a:srgbClr val="FFC000"/>
                </a:solidFill>
              </a:rPr>
              <a:t>done</a:t>
            </a:r>
            <a:r>
              <a:rPr lang="zh-CN" altLang="en-US" b="1" dirty="0">
                <a:solidFill>
                  <a:srgbClr val="FFC000"/>
                </a:solidFill>
              </a:rPr>
              <a:t>）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zh-CN" altLang="en-US" b="1" dirty="0">
                <a:solidFill>
                  <a:srgbClr val="FFC000"/>
                </a:solidFill>
              </a:rPr>
              <a:t>随机森林（</a:t>
            </a:r>
            <a:r>
              <a:rPr lang="en-US" altLang="zh-CN" b="1" dirty="0">
                <a:solidFill>
                  <a:srgbClr val="FFC000"/>
                </a:solidFill>
              </a:rPr>
              <a:t>done</a:t>
            </a:r>
            <a:r>
              <a:rPr lang="zh-CN" altLang="en-US" b="1" dirty="0">
                <a:solidFill>
                  <a:srgbClr val="FFC000"/>
                </a:solidFill>
              </a:rPr>
              <a:t>）</a:t>
            </a:r>
            <a:endParaRPr lang="en-US" altLang="zh-CN" b="1" dirty="0">
              <a:solidFill>
                <a:srgbClr val="FFC000"/>
              </a:solidFill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降维算法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zh-CN" altLang="en-US" b="1" dirty="0">
                <a:solidFill>
                  <a:srgbClr val="FFC000"/>
                </a:solidFill>
              </a:rPr>
              <a:t>梯度提升与（</a:t>
            </a:r>
            <a:r>
              <a:rPr lang="en-US" altLang="zh-CN" b="1" dirty="0">
                <a:solidFill>
                  <a:srgbClr val="FFC000"/>
                </a:solidFill>
              </a:rPr>
              <a:t>done</a:t>
            </a:r>
            <a:r>
              <a:rPr lang="zh-CN" altLang="en-US" b="1" dirty="0">
                <a:solidFill>
                  <a:srgbClr val="FFC000"/>
                </a:solidFill>
              </a:rPr>
              <a:t>）</a:t>
            </a:r>
            <a:endParaRPr lang="en-US" altLang="zh-CN" b="1" dirty="0">
              <a:solidFill>
                <a:srgbClr val="FFC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FFC000"/>
                </a:solidFill>
              </a:rPr>
              <a:t>       </a:t>
            </a:r>
            <a:r>
              <a:rPr lang="zh-CN" altLang="en-US" b="1" dirty="0">
                <a:solidFill>
                  <a:srgbClr val="FFC000"/>
                </a:solidFill>
              </a:rPr>
              <a:t>自适应提升</a:t>
            </a:r>
            <a:endParaRPr lang="en-US" altLang="zh-CN" b="1" dirty="0">
              <a:solidFill>
                <a:srgbClr val="FFC000"/>
              </a:solidFill>
            </a:endParaRP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608BDE-B37E-FAF6-3496-AEC8B8762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145" y="4591644"/>
            <a:ext cx="4597888" cy="148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3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C0B0D8-5C89-1019-1E15-6A6AAF7CAE53}"/>
              </a:ext>
            </a:extLst>
          </p:cNvPr>
          <p:cNvSpPr txBox="1"/>
          <p:nvPr/>
        </p:nvSpPr>
        <p:spPr>
          <a:xfrm>
            <a:off x="299453" y="164807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SVD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的</a:t>
            </a:r>
            <a:r>
              <a:rPr lang="ja-JP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几何</a:t>
            </a:r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解释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F2E998F-73C6-0149-8FB0-64E1AA2F9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772" y="2506662"/>
                <a:ext cx="8441775" cy="421481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  <m:r>
                      <a:rPr lang="en-GB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表示从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维空间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  <m:r>
                      <a:rPr lang="en-GB" altLang="zh-CN" sz="2200" i="1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维空间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  <m:r>
                      <a:rPr lang="en-GB" altLang="zh-CN" sz="2200" i="1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的一个</a:t>
                </a:r>
                <a:r>
                  <a:rPr lang="ja-JP" altLang="en-US" sz="2200">
                    <a:ea typeface="DengXian" panose="02010600030101010101" pitchFamily="2" charset="-122"/>
                  </a:rPr>
                  <a:t>线性变换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𝑇</m:t>
                      </m:r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:</m:t>
                      </m:r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𝑥</m:t>
                      </m:r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对矩阵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进行奇异</a:t>
                </a:r>
                <a:r>
                  <a:rPr lang="ja-JP" altLang="en-US" sz="2200">
                    <a:ea typeface="DengXian" panose="02010600030101010101" pitchFamily="2" charset="-122"/>
                  </a:rPr>
                  <a:t>值分解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得到</a:t>
                </a:r>
                <a14:m>
                  <m:oMath xmlns:m="http://schemas.openxmlformats.org/officeDocument/2006/math"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都是正交矩阵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GB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𝑽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的列向量</a:t>
                </a:r>
                <a14:m>
                  <m:oMath xmlns:m="http://schemas.openxmlformats.org/officeDocument/2006/math"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𝑣</m:t>
                    </m:r>
                    <m:r>
                      <a:rPr lang="en-US" altLang="ja-JP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𝑣</m:t>
                    </m:r>
                    <m:r>
                      <a:rPr lang="en-US" altLang="ja-JP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…, </m:t>
                    </m:r>
                    <m:r>
                      <a:rPr lang="en-US" altLang="ja-JP" sz="2200" i="1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𝑣</m:t>
                    </m:r>
                    <m:r>
                      <a:rPr lang="en-US" altLang="ja-JP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构成</a:t>
                </a:r>
                <a14:m>
                  <m:oMath xmlns:m="http://schemas.openxmlformats.org/officeDocument/2006/math"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  <m:r>
                      <a:rPr lang="en-US" altLang="ja-JP" sz="2200" i="1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空间的一组标准</a:t>
                </a:r>
                <a:r>
                  <a:rPr lang="ja-JP" altLang="en-US" sz="2200">
                    <a:ea typeface="DengXian" panose="02010600030101010101" pitchFamily="2" charset="-122"/>
                  </a:rPr>
                  <a:t>正交基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  <m:r>
                      <a:rPr lang="en-US" altLang="ja-JP" sz="2200" i="1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中的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正交坐标系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的</a:t>
                </a:r>
                <a:r>
                  <a:rPr lang="ja-JP" altLang="en-US" sz="2200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旋转或反射变换</a:t>
                </a:r>
                <a:endParaRPr lang="en-US" altLang="ja-JP" sz="2200" b="1" dirty="0">
                  <a:solidFill>
                    <a:srgbClr val="C00000"/>
                  </a:solidFill>
                  <a:ea typeface="DengXian" panose="02010600030101010101" pitchFamily="2" charset="-122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l-GR" altLang="ja-JP" sz="2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的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对角元素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m:rPr>
                        <m:nor/>
                      </m:rPr>
                      <a:rPr lang="en-US" altLang="ja-JP" sz="2200" dirty="0">
                        <a:ea typeface="DengXia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ja-JP" altLang="en-US" sz="2200">
                    <a:latin typeface="Cambria Math" panose="02040503050406030204" pitchFamily="18" charset="0"/>
                    <a:ea typeface="DengXian" panose="02010600030101010101" pitchFamily="2" charset="-122"/>
                  </a:rPr>
                  <a:t>是一组</a:t>
                </a:r>
                <a:r>
                  <a:rPr lang="zh-CN" altLang="en-US" sz="2200" dirty="0">
                    <a:latin typeface="Cambria Math" panose="02040503050406030204" pitchFamily="18" charset="0"/>
                    <a:ea typeface="DengXian" panose="02010600030101010101" pitchFamily="2" charset="-122"/>
                  </a:rPr>
                  <a:t>非负实数</a:t>
                </a:r>
                <a:r>
                  <a:rPr lang="en-US" altLang="zh-CN" sz="2200" dirty="0">
                    <a:latin typeface="Cambria Math" panose="02040503050406030204" pitchFamily="18" charset="0"/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latin typeface="Cambria Math" panose="02040503050406030204" pitchFamily="18" charset="0"/>
                    <a:ea typeface="DengXian" panose="02010600030101010101" pitchFamily="2" charset="-122"/>
                  </a:rPr>
                  <a:t>表示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  <m:r>
                      <a:rPr lang="en-GB" altLang="zh-CN" sz="2200" i="1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>
                    <a:latin typeface="Cambria Math" panose="02040503050406030204" pitchFamily="18" charset="0"/>
                    <a:ea typeface="DengXian" panose="02010600030101010101" pitchFamily="2" charset="-122"/>
                  </a:rPr>
                  <a:t>中的</a:t>
                </a:r>
                <a:r>
                  <a:rPr lang="ja-JP" altLang="en-US" sz="2200" b="1">
                    <a:solidFill>
                      <a:srgbClr val="0070C0"/>
                    </a:solidFill>
                    <a:latin typeface="Cambria Math" panose="02040503050406030204" pitchFamily="18" charset="0"/>
                    <a:ea typeface="DengXian" panose="02010600030101010101" pitchFamily="2" charset="-122"/>
                  </a:rPr>
                  <a:t>原始正交坐标系坐标轴</a:t>
                </a:r>
                <a:r>
                  <a:rPr lang="ja-JP" altLang="en-US" sz="2200">
                    <a:latin typeface="Cambria Math" panose="02040503050406030204" pitchFamily="18" charset="0"/>
                    <a:ea typeface="DengXian" panose="02010600030101010101" pitchFamily="2" charset="-122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m:rPr>
                        <m:nor/>
                      </m:rPr>
                      <a:rPr lang="en-US" altLang="ja-JP" sz="2200" dirty="0">
                        <a:ea typeface="DengXia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ja-JP" altLang="en-US" sz="2200">
                    <a:latin typeface="Cambria Math" panose="02040503050406030204" pitchFamily="18" charset="0"/>
                    <a:ea typeface="DengXian" panose="02010600030101010101" pitchFamily="2" charset="-122"/>
                  </a:rPr>
                  <a:t>倍</a:t>
                </a:r>
                <a:r>
                  <a:rPr lang="ja-JP" altLang="en-US" sz="2200" b="1">
                    <a:solidFill>
                      <a:srgbClr val="C00000"/>
                    </a:solidFill>
                    <a:latin typeface="Cambria Math" panose="02040503050406030204" pitchFamily="18" charset="0"/>
                    <a:ea typeface="DengXian" panose="02010600030101010101" pitchFamily="2" charset="-122"/>
                  </a:rPr>
                  <a:t>缩放变换</a:t>
                </a:r>
                <a:endParaRPr lang="en-US" altLang="ja-JP" sz="2200" b="1" dirty="0">
                  <a:solidFill>
                    <a:srgbClr val="C00000"/>
                  </a:solidFill>
                  <a:latin typeface="Cambria Math" panose="02040503050406030204" pitchFamily="18" charset="0"/>
                  <a:ea typeface="DengXian" panose="02010600030101010101" pitchFamily="2" charset="-122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GB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𝑼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的列向量</a:t>
                </a:r>
                <a14:m>
                  <m:oMath xmlns:m="http://schemas.openxmlformats.org/officeDocument/2006/math"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𝑢</m:t>
                    </m:r>
                    <m:r>
                      <a:rPr lang="en-US" altLang="ja-JP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𝑢</m:t>
                    </m:r>
                    <m:r>
                      <a:rPr lang="en-US" altLang="ja-JP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…, 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𝑢𝑚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构成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  <m:r>
                      <a:rPr lang="en-GB" altLang="zh-CN" sz="2200" i="1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空间的一组标准</a:t>
                </a:r>
                <a:r>
                  <a:rPr lang="ja-JP" altLang="en-US" sz="2200">
                    <a:ea typeface="DengXian" panose="02010600030101010101" pitchFamily="2" charset="-122"/>
                  </a:rPr>
                  <a:t>正交基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表示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  <m:r>
                      <a:rPr lang="en-GB" altLang="zh-CN" sz="2200" i="1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中的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正交坐标系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的</a:t>
                </a:r>
                <a:r>
                  <a:rPr lang="ja-JP" altLang="en-US" sz="2200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旋转或反射变换</a:t>
                </a:r>
                <a:endParaRPr lang="en-US" altLang="ja-JP" sz="2200" b="1" dirty="0">
                  <a:solidFill>
                    <a:srgbClr val="C00000"/>
                  </a:solidFill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altLang="ja-JP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F2E998F-73C6-0149-8FB0-64E1AA2F9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772" y="2506662"/>
                <a:ext cx="8441775" cy="4214814"/>
              </a:xfrm>
              <a:blipFill>
                <a:blip r:embed="rId2"/>
                <a:stretch>
                  <a:fillRect l="-794" t="-867" r="-722" b="-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C40F10F-35FC-1CA2-FC12-4DC1314F0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89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2C2E812-FB33-EACD-C5B7-BAF4A676E9B5}"/>
              </a:ext>
            </a:extLst>
          </p:cNvPr>
          <p:cNvSpPr txBox="1"/>
          <p:nvPr/>
        </p:nvSpPr>
        <p:spPr>
          <a:xfrm>
            <a:off x="299453" y="164807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SVD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的</a:t>
            </a:r>
            <a:r>
              <a:rPr lang="ja-JP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几何</a:t>
            </a:r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解释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DC91277-C1F2-CB58-185A-B09895074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300" y="2493687"/>
                <a:ext cx="8305400" cy="404522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任意一个向量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经过基于</a:t>
                </a:r>
                <a14:m>
                  <m:oMath xmlns:m="http://schemas.openxmlformats.org/officeDocument/2006/math"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</a:t>
                </a:r>
                <a:r>
                  <a:rPr lang="ja-JP" altLang="en-US" sz="2200">
                    <a:ea typeface="DengXian" panose="02010600030101010101" pitchFamily="2" charset="-122"/>
                  </a:rPr>
                  <a:t>线性变换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等价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于经过坐标系的旋转或反射变换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  <m:r>
                      <m:rPr>
                        <m:sty m:val="p"/>
                      </m:rPr>
                      <a:rPr lang="en-GB" altLang="zh-CN" sz="2200" i="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坐标轴的缩放变换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以及坐标系的旋转或反射变换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得到向量</a:t>
                </a:r>
                <a14:m>
                  <m:oMath xmlns:m="http://schemas.openxmlformats.org/officeDocument/2006/math"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𝐴𝑥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原始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空间的标准</a:t>
                </a:r>
                <a:r>
                  <a:rPr lang="ja-JP" altLang="en-US" sz="2200">
                    <a:ea typeface="DengXian" panose="02010600030101010101" pitchFamily="2" charset="-122"/>
                  </a:rPr>
                  <a:t>正交基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经过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坐标系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的旋转变换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  <m:r>
                      <m:rPr>
                        <m:sty m:val="p"/>
                      </m:rPr>
                      <a:rPr lang="en-GB" altLang="zh-CN" sz="2200" i="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</m:oMath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坐标轴的缩放</a:t>
                </a:r>
                <a:r>
                  <a:rPr lang="ja-JP" altLang="en-US" sz="2200">
                    <a:ea typeface="DengXian" panose="02010600030101010101" pitchFamily="2" charset="-122"/>
                  </a:rPr>
                  <a:t>变换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坐标系的旋转变换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</m:oMath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得到和经过线性变换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等价</a:t>
                </a:r>
                <a:r>
                  <a:rPr lang="ja-JP" altLang="en-US" sz="2200">
                    <a:ea typeface="DengXian" panose="02010600030101010101" pitchFamily="2" charset="-122"/>
                  </a:rPr>
                  <a:t>的结果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200" dirty="0"/>
                  <a:t>奇异值定理保证这种分解一定存在</a:t>
                </a:r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endParaRPr lang="ja-JP" altLang="en-US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DC91277-C1F2-CB58-185A-B09895074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300" y="2493687"/>
                <a:ext cx="8305400" cy="4045226"/>
              </a:xfrm>
              <a:blipFill>
                <a:blip r:embed="rId2"/>
                <a:stretch>
                  <a:fillRect l="-881" t="-602" b="-1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7">
            <a:extLst>
              <a:ext uri="{FF2B5EF4-FFF2-40B4-BE49-F238E27FC236}">
                <a16:creationId xmlns:a16="http://schemas.microsoft.com/office/drawing/2014/main" id="{64979307-B02E-5A17-D5DB-BA533CA76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006" y="3693828"/>
            <a:ext cx="3891379" cy="2662523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3885F1E-AF33-F385-F7FF-A40AB960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56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5A0A642-DC70-C8F2-B596-D8F2F4F61390}"/>
              </a:ext>
            </a:extLst>
          </p:cNvPr>
          <p:cNvSpPr txBox="1"/>
          <p:nvPr/>
        </p:nvSpPr>
        <p:spPr>
          <a:xfrm>
            <a:off x="299453" y="1639196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证明奇异值分解基本定理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27E20D5-D0B7-1BF0-BE36-AA445616AC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5429" y="2902226"/>
                <a:ext cx="8169424" cy="30813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400">
                    <a:solidFill>
                      <a:schemeClr val="tx1"/>
                    </a:solidFill>
                    <a:ea typeface="DengXian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GB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为一</a:t>
                </a:r>
                <a:r>
                  <a:rPr lang="zh-CN" altLang="en-US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  <m:r>
                      <a:rPr lang="zh-CN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ja-JP" altLang="en-US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实矩阵</a:t>
                </a:r>
                <a:r>
                  <a:rPr lang="en-US" altLang="ja-JP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, </a:t>
                </a:r>
                <a:r>
                  <a:rPr lang="ja-JP" altLang="en-US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GB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GB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ja-JP" altLang="en-US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的奇异值</a:t>
                </a:r>
                <a:r>
                  <a:rPr lang="ja-JP" altLang="en-US" sz="2400">
                    <a:solidFill>
                      <a:schemeClr val="tx1"/>
                    </a:solidFill>
                    <a:ea typeface="DengXian" panose="02010600030101010101" pitchFamily="2" charset="-122"/>
                  </a:rPr>
                  <a:t>分解存在</a:t>
                </a:r>
                <a:endParaRPr lang="en-GB" altLang="ja-JP" sz="2400" dirty="0">
                  <a:solidFill>
                    <a:schemeClr val="tx1"/>
                  </a:solidFill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endParaRPr lang="en-GB" altLang="ja-JP" sz="2400" dirty="0">
                  <a:solidFill>
                    <a:schemeClr val="tx1"/>
                  </a:solidFill>
                  <a:ea typeface="DengXian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GB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GB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</m:oMath>
                </a14:m>
                <a:r>
                  <a:rPr lang="ja-JP" altLang="en-US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ja-JP" altLang="en-US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阶正交矩阵</a:t>
                </a:r>
                <a:r>
                  <a:rPr lang="en-US" altLang="ja-JP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GB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</m:oMath>
                </a14:m>
                <a:r>
                  <a:rPr lang="ja-JP" altLang="en-US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阶</a:t>
                </a:r>
                <a:r>
                  <a:rPr lang="ja-JP" altLang="en-US" sz="2400">
                    <a:solidFill>
                      <a:schemeClr val="tx1"/>
                    </a:solidFill>
                    <a:ea typeface="DengXian" panose="02010600030101010101" pitchFamily="2" charset="-122"/>
                  </a:rPr>
                  <a:t>正交矩阵</a:t>
                </a:r>
                <a:r>
                  <a:rPr lang="en-US" altLang="ja-JP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, </a:t>
                </a:r>
                <a:r>
                  <a:rPr lang="el-GR" altLang="zh-CN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ja-JP" altLang="en-US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是</a:t>
                </a:r>
                <a:r>
                  <a:rPr lang="zh-CN" altLang="en-US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  <m:r>
                      <a:rPr lang="zh-CN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ja-JP" altLang="en-US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矩形</a:t>
                </a:r>
                <a:r>
                  <a:rPr lang="ja-JP" altLang="en-US" sz="2400">
                    <a:solidFill>
                      <a:schemeClr val="tx1"/>
                    </a:solidFill>
                    <a:ea typeface="DengXian" panose="02010600030101010101" pitchFamily="2" charset="-122"/>
                  </a:rPr>
                  <a:t>对角矩阵</a:t>
                </a:r>
                <a:r>
                  <a:rPr lang="en-US" altLang="ja-JP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, </a:t>
                </a:r>
                <a:r>
                  <a:rPr lang="ja-JP" altLang="en-US" sz="2400">
                    <a:solidFill>
                      <a:schemeClr val="tx1"/>
                    </a:solidFill>
                    <a:ea typeface="DengXian" panose="02010600030101010101" pitchFamily="2" charset="-122"/>
                  </a:rPr>
                  <a:t>其</a:t>
                </a:r>
                <a:r>
                  <a:rPr lang="ja-JP" altLang="en-US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对角线元素</a:t>
                </a:r>
                <a:r>
                  <a:rPr lang="ja-JP" altLang="en-US" sz="2400">
                    <a:solidFill>
                      <a:schemeClr val="tx1"/>
                    </a:solidFill>
                    <a:ea typeface="DengXian" panose="02010600030101010101" pitchFamily="2" charset="-122"/>
                  </a:rPr>
                  <a:t>非负</a:t>
                </a:r>
                <a:r>
                  <a:rPr lang="en-US" altLang="ja-JP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, </a:t>
                </a:r>
                <a:r>
                  <a:rPr lang="ja-JP" altLang="en-US" sz="2400">
                    <a:solidFill>
                      <a:schemeClr val="tx1"/>
                    </a:solidFill>
                    <a:ea typeface="DengXian" panose="02010600030101010101" pitchFamily="2" charset="-122"/>
                  </a:rPr>
                  <a:t>且</a:t>
                </a:r>
                <a:r>
                  <a:rPr lang="ja-JP" altLang="en-US" sz="24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按降</a:t>
                </a:r>
                <a:r>
                  <a:rPr lang="ja-JP" altLang="en-US" sz="2400">
                    <a:solidFill>
                      <a:schemeClr val="tx1"/>
                    </a:solidFill>
                    <a:ea typeface="DengXian" panose="02010600030101010101" pitchFamily="2" charset="-122"/>
                  </a:rPr>
                  <a:t>序排列</a:t>
                </a:r>
                <a:endParaRPr lang="en-GB" altLang="ja-JP" sz="2400" dirty="0">
                  <a:solidFill>
                    <a:schemeClr val="tx1"/>
                  </a:solidFill>
                  <a:ea typeface="DengXian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GB" altLang="ja-JP" sz="2400" dirty="0">
                  <a:solidFill>
                    <a:schemeClr val="tx1"/>
                  </a:solidFill>
                  <a:ea typeface="DengXian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ja-JP" altLang="en-US" sz="2400" dirty="0">
                  <a:solidFill>
                    <a:schemeClr val="tx1"/>
                  </a:solidFill>
                  <a:ea typeface="DengXian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ja-JP" altLang="en-US" sz="2400" dirty="0">
                  <a:solidFill>
                    <a:schemeClr val="tx1"/>
                  </a:solidFill>
                  <a:ea typeface="DengXian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GB" altLang="zh-CN" sz="2400" dirty="0">
                  <a:solidFill>
                    <a:schemeClr val="tx1"/>
                  </a:solidFill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27E20D5-D0B7-1BF0-BE36-AA445616AC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429" y="2902226"/>
                <a:ext cx="8169424" cy="3081325"/>
              </a:xfrm>
              <a:blipFill>
                <a:blip r:embed="rId2"/>
                <a:stretch>
                  <a:fillRect l="-1087" r="-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64C7187-458D-92E0-9D02-A4869DA09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93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2EA9F87-C6A9-820F-D58B-D5A822CE0D76}"/>
              </a:ext>
            </a:extLst>
          </p:cNvPr>
          <p:cNvSpPr txBox="1"/>
          <p:nvPr/>
        </p:nvSpPr>
        <p:spPr>
          <a:xfrm>
            <a:off x="299453" y="1648073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证明奇异值分解基本定理</a:t>
            </a:r>
            <a:r>
              <a:rPr lang="en-GB" altLang="zh-CN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 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92A44BC-18C8-C657-D11F-FA0D73DAE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2882348"/>
                <a:ext cx="8036379" cy="3057652"/>
              </a:xfrm>
            </p:spPr>
            <p:txBody>
              <a:bodyPr>
                <a:normAutofit/>
              </a:bodyPr>
              <a:lstStyle/>
              <a:p>
                <a:r>
                  <a:rPr lang="ja-JP" altLang="en-GB" sz="2400">
                    <a:ea typeface="DengXian" panose="02010600030101010101" pitchFamily="2" charset="-122"/>
                  </a:rPr>
                  <a:t>证明</a:t>
                </a:r>
                <a:r>
                  <a:rPr lang="ja-JP" altLang="en-US" sz="2400">
                    <a:ea typeface="DengXian" panose="02010600030101010101" pitchFamily="2" charset="-122"/>
                  </a:rPr>
                  <a:t>思路</a:t>
                </a:r>
                <a:r>
                  <a:rPr lang="en-US" altLang="ja-JP" sz="2400" dirty="0">
                    <a:ea typeface="DengXian" panose="02010600030101010101" pitchFamily="2" charset="-122"/>
                  </a:rPr>
                  <a:t>:</a:t>
                </a:r>
                <a:endParaRPr lang="en-GB" altLang="ja-JP" sz="2400" dirty="0">
                  <a:ea typeface="DengXian" panose="02010600030101010101" pitchFamily="2" charset="-122"/>
                </a:endParaRPr>
              </a:p>
              <a:p>
                <a:endParaRPr lang="en-GB" altLang="zh-CN" sz="2400" dirty="0">
                  <a:ea typeface="DengXian" panose="02010600030101010101" pitchFamily="2" charset="-122"/>
                </a:endParaRPr>
              </a:p>
              <a:p>
                <a:r>
                  <a:rPr lang="ja-JP" altLang="en-US" sz="2400">
                    <a:ea typeface="DengXian" panose="02010600030101010101" pitchFamily="2" charset="-122"/>
                  </a:rPr>
                  <a:t>对</a:t>
                </a:r>
                <a:r>
                  <a:rPr lang="ja-JP" altLang="en-US" sz="2400" dirty="0">
                    <a:ea typeface="DengXian" panose="02010600030101010101" pitchFamily="2" charset="-122"/>
                  </a:rPr>
                  <a:t>给定的矩阵</a:t>
                </a:r>
                <a14:m>
                  <m:oMath xmlns:m="http://schemas.openxmlformats.org/officeDocument/2006/math">
                    <m:r>
                      <a:rPr lang="en-GB" altLang="zh-CN" sz="24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en-US" altLang="zh-CN" sz="24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400" dirty="0">
                    <a:ea typeface="DengXian" panose="02010600030101010101" pitchFamily="2" charset="-122"/>
                  </a:rPr>
                  <a:t>构造出其奇异值分解的</a:t>
                </a:r>
                <a:r>
                  <a:rPr lang="ja-JP" altLang="en-US" sz="2400">
                    <a:ea typeface="DengXian" panose="02010600030101010101" pitchFamily="2" charset="-122"/>
                  </a:rPr>
                  <a:t>各个矩阵</a:t>
                </a:r>
                <a:endParaRPr lang="en-GB" altLang="ja-JP" sz="2400" dirty="0">
                  <a:ea typeface="DengXian" panose="02010600030101010101" pitchFamily="2" charset="-122"/>
                </a:endParaRPr>
              </a:p>
              <a:p>
                <a:endParaRPr lang="en-GB" altLang="ja-JP" sz="2400" dirty="0">
                  <a:ea typeface="DengXian" panose="02010600030101010101" pitchFamily="2" charset="-122"/>
                </a:endParaRPr>
              </a:p>
              <a:p>
                <a:r>
                  <a:rPr lang="ja-JP" altLang="en-US" sz="2400">
                    <a:ea typeface="DengXian" panose="02010600030101010101" pitchFamily="2" charset="-122"/>
                  </a:rPr>
                  <a:t>为了方便</a:t>
                </a:r>
                <a:r>
                  <a:rPr lang="en-US" altLang="ja-JP" sz="24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400">
                    <a:ea typeface="DengXian" panose="02010600030101010101" pitchFamily="2" charset="-122"/>
                  </a:rPr>
                  <a:t>不妨</a:t>
                </a:r>
                <a:r>
                  <a:rPr lang="ja-JP" altLang="en-US" sz="2400" dirty="0">
                    <a:ea typeface="DengXian" panose="02010600030101010101" pitchFamily="2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en-GB" altLang="zh-CN" sz="24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  <m:r>
                      <a:rPr lang="en-US" altLang="ja-JP" sz="24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≥</m:t>
                    </m:r>
                    <m:r>
                      <a:rPr lang="en-US" altLang="ja-JP" sz="24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en-US" altLang="ja-JP" sz="24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400" dirty="0">
                    <a:ea typeface="DengXian" panose="02010600030101010101" pitchFamily="2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GB" altLang="zh-CN" sz="24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  <m:r>
                      <a:rPr lang="en-GB" altLang="zh-CN" sz="24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&lt;</m:t>
                    </m:r>
                    <m:r>
                      <a:rPr lang="en-GB" altLang="zh-CN" sz="24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400" dirty="0">
                    <a:ea typeface="DengXian" panose="02010600030101010101" pitchFamily="2" charset="-122"/>
                  </a:rPr>
                  <a:t>证明</a:t>
                </a:r>
                <a:r>
                  <a:rPr lang="ja-JP" altLang="en-US" sz="2400">
                    <a:ea typeface="DengXian" panose="02010600030101010101" pitchFamily="2" charset="-122"/>
                  </a:rPr>
                  <a:t>仍然成立</a:t>
                </a:r>
                <a:endParaRPr lang="en-GB" altLang="zh-CN" sz="24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92A44BC-18C8-C657-D11F-FA0D73DAE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2882348"/>
                <a:ext cx="8036379" cy="3057652"/>
              </a:xfrm>
              <a:blipFill>
                <a:blip r:embed="rId2"/>
                <a:stretch>
                  <a:fillRect l="-946" t="-2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3F0EC08-5499-8F1B-6B31-C603E6B18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5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8732C45-9C29-E0B0-46F8-4A9F07133EBB}"/>
              </a:ext>
            </a:extLst>
          </p:cNvPr>
          <p:cNvSpPr txBox="1"/>
          <p:nvPr/>
        </p:nvSpPr>
        <p:spPr>
          <a:xfrm>
            <a:off x="299453" y="1648073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证明奇异值分解基本定理</a:t>
            </a:r>
            <a:r>
              <a:rPr lang="en-GB" altLang="zh-CN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 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a typeface="+mn-ea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67C1A13-7665-093B-443B-89017D218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06B30B-0B2A-292D-6F4C-95A471E13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2560320"/>
                <a:ext cx="8305399" cy="416115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400" dirty="0">
                    <a:ea typeface="DengXian" panose="02010600030101010101" pitchFamily="2" charset="-122"/>
                  </a:rPr>
                  <a:t>对任意</a:t>
                </a:r>
                <a:r>
                  <a:rPr lang="zh-CN" altLang="en-US" sz="2400" dirty="0">
                    <a:ea typeface="DengXian" panose="02010600030101010101" pitchFamily="2" charset="-122"/>
                  </a:rPr>
                  <a:t>实矩阵</a:t>
                </a:r>
                <a14:m>
                  <m:oMath xmlns:m="http://schemas.openxmlformats.org/officeDocument/2006/math">
                    <m:r>
                      <a:rPr lang="en-GB" altLang="zh-CN" sz="24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en-US" altLang="zh-CN" sz="2400" dirty="0"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ja-JP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400" dirty="0">
                    <a:ea typeface="DengXian" panose="02010600030101010101" pitchFamily="2" charset="-122"/>
                  </a:rPr>
                  <a:t>是一个实对称方阵</a:t>
                </a:r>
                <a:r>
                  <a:rPr lang="en-US" altLang="ja-JP" sz="24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400" dirty="0">
                    <a:ea typeface="DengXian" panose="02010600030101010101" pitchFamily="2" charset="-122"/>
                  </a:rPr>
                  <a:t>有特征分解</a:t>
                </a:r>
                <a:endParaRPr lang="en-US" altLang="ja-JP" sz="24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altLang="ja-JP" sz="2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240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  <m:r>
                        <a:rPr lang="en-US" altLang="ja-JP" sz="24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altLang="ja-JP" sz="24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4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</m:oMath>
                </a14:m>
                <a:r>
                  <a:rPr lang="zh-CN" altLang="en-US" sz="2400" dirty="0">
                    <a:ea typeface="DengXian" panose="02010600030101010101" pitchFamily="2" charset="-122"/>
                  </a:rPr>
                  <a:t> 是 一组正交基</a:t>
                </a:r>
                <a:r>
                  <a:rPr lang="en-US" altLang="zh-CN" sz="24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altLang="ja-JP" sz="24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 </m:t>
                    </m:r>
                    <m:r>
                      <a:rPr lang="ja-JP" altLang="en-GB" sz="24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由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sSup>
                      <m:sSupPr>
                        <m:ctrlPr>
                          <a:rPr lang="en-GB" altLang="ja-JP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ea typeface="DengXian" panose="02010600030101010101" pitchFamily="2" charset="-122"/>
                  </a:rPr>
                  <a:t> 的特征向量组成</a:t>
                </a:r>
                <a:endParaRPr lang="en-US" altLang="zh-CN" sz="24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4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ja-JP" sz="24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</m:sub>
                    </m:sSub>
                    <m:r>
                      <a:rPr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ja-JP" sz="24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+1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=…=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=0</m:t>
                    </m:r>
                  </m:oMath>
                </a14:m>
                <a:endParaRPr lang="en-GB" altLang="ja-JP" sz="24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400" dirty="0">
                    <a:ea typeface="DengXian" panose="02010600030101010101" pitchFamily="2" charset="-122"/>
                  </a:rPr>
                  <a:t>令</a:t>
                </a:r>
                <a:r>
                  <a:rPr lang="en-US" altLang="ja-JP" sz="2400" dirty="0">
                    <a:ea typeface="DengXian" panose="02010600030101010101" pitchFamily="2" charset="-122"/>
                  </a:rPr>
                  <a:t>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ra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ja-JP" sz="2400" dirty="0">
                    <a:ea typeface="DengXian" panose="02010600030101010101" pitchFamily="2" charset="-122"/>
                  </a:rPr>
                  <a:t>,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ja-JP" sz="2400" dirty="0">
                    <a:ea typeface="DengXian" panose="02010600030101010101" pitchFamily="2" charset="-122"/>
                  </a:rPr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altLang="zh-CN" sz="24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06B30B-0B2A-292D-6F4C-95A471E13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2560320"/>
                <a:ext cx="8305399" cy="4161156"/>
              </a:xfrm>
              <a:blipFill>
                <a:blip r:embed="rId2"/>
                <a:stretch>
                  <a:fillRect l="-1028" t="-1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10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8732C45-9C29-E0B0-46F8-4A9F07133EBB}"/>
              </a:ext>
            </a:extLst>
          </p:cNvPr>
          <p:cNvSpPr txBox="1"/>
          <p:nvPr/>
        </p:nvSpPr>
        <p:spPr>
          <a:xfrm>
            <a:off x="299453" y="1648073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证明奇异值分解基本定理</a:t>
            </a:r>
            <a:r>
              <a:rPr lang="en-GB" altLang="zh-CN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 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a typeface="+mn-ea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67C1A13-7665-093B-443B-89017D218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06B30B-0B2A-292D-6F4C-95A471E13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2540586"/>
                <a:ext cx="8305399" cy="401809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200" dirty="0" smtClean="0">
                        <a:ea typeface="DengXian" panose="02010600030101010101" pitchFamily="2" charset="-122"/>
                      </a:rPr>
                      <m:t>又令</m:t>
                    </m:r>
                    <m:r>
                      <m:rPr>
                        <m:nor/>
                      </m:rPr>
                      <a:rPr lang="zh-CN" altLang="en-US" sz="2200" b="0" i="0" dirty="0" smtClean="0">
                        <a:ea typeface="DengXian" panose="02010600030101010101" pitchFamily="2" charset="-122"/>
                      </a:rPr>
                      <m:t>       </m:t>
                    </m:r>
                    <m:r>
                      <a:rPr lang="zh-CN" altLang="en-US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        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  <m:r>
                      <a:rPr lang="en-US" altLang="ja-JP" sz="2200" i="1" baseline="-250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  <m:r>
                      <a:rPr lang="en-US" altLang="ja-JP" sz="2200" b="0" i="1" baseline="-2500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𝑟</m:t>
                            </m:r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+1</m:t>
                            </m:r>
                          </m:sub>
                        </m:s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𝑟</m:t>
                            </m:r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+2</m:t>
                            </m:r>
                          </m:sub>
                        </m:s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b="0" dirty="0">
                    <a:ea typeface="DengXian" panose="02010600030101010101" pitchFamily="2" charset="-122"/>
                  </a:rPr>
                  <a:t>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  <m:r>
                          <a:rPr lang="en-US" altLang="ja-JP" sz="2200" i="1" baseline="-250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 </m:t>
                        </m:r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  <m:r>
                          <a:rPr lang="en-US" altLang="ja-JP" sz="2200" b="0" i="1" baseline="-250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e>
                    </m:d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由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  <m:r>
                      <m:rPr>
                        <m:sty m:val="p"/>
                      </m:rP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    得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𝑉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T</m:t>
                            </m:r>
                          </m:sup>
                        </m:sSup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   即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zh-CN" sz="220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200" b="0" i="0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T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200" b="0" i="0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T</m:t>
                                </m:r>
                              </m:sup>
                            </m:sSubSup>
                          </m:e>
                        </m:eqArr>
                      </m:e>
                    </m:d>
                  </m:oMath>
                </a14:m>
                <a:r>
                  <a:rPr lang="en-GB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  <m:r>
                          <a:rPr lang="en-US" altLang="ja-JP" sz="2200" i="1" baseline="-250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 </m:t>
                        </m:r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  <m:r>
                          <a:rPr lang="en-US" altLang="ja-JP" sz="2200" i="1" baseline="-250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e>
                    </m:d>
                    <m:r>
                      <a:rPr lang="en-US" altLang="zh-CN" sz="220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2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T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GB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22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𝐴𝑉</m:t>
                              </m:r>
                              <m:r>
                                <a:rPr lang="en-US" altLang="ja-JP" sz="2200" i="1" baseline="-25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2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T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GB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22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𝐴𝑉</m:t>
                              </m:r>
                              <m:r>
                                <a:rPr lang="en-US" altLang="ja-JP" sz="2200" b="0" i="1" baseline="-2500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2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T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GB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22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𝐴𝑉</m:t>
                              </m:r>
                              <m:r>
                                <a:rPr lang="en-US" altLang="ja-JP" sz="2200" i="1" baseline="-25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2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T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GB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22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𝐴𝑉</m:t>
                              </m:r>
                              <m:r>
                                <a:rPr lang="en-US" altLang="ja-JP" sz="2200" b="0" i="1" baseline="-2500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2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200" dirty="0">
                    <a:ea typeface="DengXian" panose="02010600030101010101" pitchFamily="2" charset="-122"/>
                  </a:rPr>
                  <a:t>                  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sSup>
                      <m:sSupPr>
                        <m:ctrlPr>
                          <a:rPr lang="en-GB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𝐴𝑉</m:t>
                    </m:r>
                    <m:r>
                      <a:rPr lang="en-US" altLang="ja-JP" sz="2200" i="1" baseline="-250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200" dirty="0">
                    <a:ea typeface="DengXian" panose="02010600030101010101" pitchFamily="2" charset="-122"/>
                  </a:rPr>
                  <a:t>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sSup>
                      <m:sSupPr>
                        <m:ctrlPr>
                          <a:rPr lang="en-GB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𝐴𝑉</m:t>
                    </m:r>
                    <m:r>
                      <a:rPr lang="en-US" altLang="ja-JP" sz="2200" i="1" baseline="-250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=0</m:t>
                    </m:r>
                  </m:oMath>
                </a14:m>
                <a:endParaRPr lang="en-GB" altLang="zh-CN" sz="24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06B30B-0B2A-292D-6F4C-95A471E13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2540586"/>
                <a:ext cx="8305399" cy="4018096"/>
              </a:xfrm>
              <a:blipFill>
                <a:blip r:embed="rId2"/>
                <a:stretch>
                  <a:fillRect l="-763" t="-946" b="-6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944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8732C45-9C29-E0B0-46F8-4A9F07133EBB}"/>
              </a:ext>
            </a:extLst>
          </p:cNvPr>
          <p:cNvSpPr txBox="1"/>
          <p:nvPr/>
        </p:nvSpPr>
        <p:spPr>
          <a:xfrm>
            <a:off x="299453" y="1648073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证明奇异值分解基本定理</a:t>
            </a:r>
            <a:r>
              <a:rPr lang="en-GB" altLang="zh-CN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 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a typeface="+mn-ea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67C1A13-7665-093B-443B-89017D218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05CA7BC-F6DA-A209-06F4-F91D1C53415B}"/>
                  </a:ext>
                </a:extLst>
              </p:cNvPr>
              <p:cNvSpPr txBox="1"/>
              <p:nvPr/>
            </p:nvSpPr>
            <p:spPr>
              <a:xfrm>
                <a:off x="512064" y="2566140"/>
                <a:ext cx="8092788" cy="4240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l-GR" sz="2200" b="0" dirty="0">
                    <a:latin typeface="+mn-ea"/>
                  </a:rPr>
                  <a:t>令</a:t>
                </a:r>
                <a:r>
                  <a:rPr lang="zh-CN" altLang="en-US" sz="2200" b="0" dirty="0">
                    <a:latin typeface="+mn-ea"/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altLang="zh-CN" sz="2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diag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ja-JP" sz="200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2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latin typeface="+mn-ea"/>
                  </a:rPr>
                  <a:t>    有      </a:t>
                </a:r>
                <a:r>
                  <a:rPr lang="en-US" altLang="zh-CN" sz="2200" dirty="0">
                    <a:latin typeface="+mn-ea"/>
                  </a:rPr>
                  <a:t> </a:t>
                </a:r>
                <a:r>
                  <a:rPr lang="zh-CN" altLang="en-US" sz="2200" dirty="0">
                    <a:latin typeface="+mn-ea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一定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存在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l-GR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2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      </a:t>
                </a:r>
                <a:r>
                  <a:rPr lang="en-US" altLang="ja-JP" sz="2200" dirty="0" err="1">
                    <a:ea typeface="DengXian" panose="02010600030101010101" pitchFamily="2" charset="-122"/>
                  </a:rPr>
                  <a:t>s.t.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𝑈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220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  <m:r>
                        <a:rPr lang="en-US" altLang="ja-JP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𝑈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 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𝑈</m:t>
                      </m:r>
                      <m:sSup>
                        <m:sSup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𝑈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2200" b="0" i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𝐼</m:t>
                      </m:r>
                    </m:oMath>
                  </m:oMathPara>
                </a14:m>
                <a:endParaRPr lang="en-US" altLang="ja-JP" sz="2200" b="0" dirty="0">
                  <a:ea typeface="DengXian" panose="02010600030101010101" pitchFamily="2" charset="-122"/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altLang="zh-CN" sz="2200" b="0" i="1" dirty="0">
                  <a:latin typeface="Cambria Math" panose="02040503050406030204" pitchFamily="18" charset="0"/>
                  <a:ea typeface="DengXian" panose="02010600030101010101" pitchFamily="2" charset="-122"/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ea typeface="DengXian" panose="02010600030101010101" pitchFamily="2" charset="-122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l-GR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l-GR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2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T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2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T</m:t>
                                </m:r>
                              </m:sup>
                            </m:sSubSup>
                          </m:e>
                        </m:eqArr>
                      </m:e>
                    </m:d>
                    <m:r>
                      <a:rPr lang="en-US" altLang="zh-CN" sz="220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l-GR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l-GR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bSup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endParaRPr lang="en-US" altLang="ja-JP" sz="2200" dirty="0">
                  <a:solidFill>
                    <a:srgbClr val="FF0000"/>
                  </a:solidFill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ja-JP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05CA7BC-F6DA-A209-06F4-F91D1C534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64" y="2566140"/>
                <a:ext cx="8092788" cy="4240776"/>
              </a:xfrm>
              <a:prstGeom prst="rect">
                <a:avLst/>
              </a:prstGeom>
              <a:blipFill>
                <a:blip r:embed="rId2"/>
                <a:stretch>
                  <a:fillRect l="-828" t="-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69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9C11739-EBBC-02CC-16BA-5F4F5F4A8E35}"/>
              </a:ext>
            </a:extLst>
          </p:cNvPr>
          <p:cNvSpPr txBox="1"/>
          <p:nvPr/>
        </p:nvSpPr>
        <p:spPr>
          <a:xfrm>
            <a:off x="299453" y="1639196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SVD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的</a:t>
            </a:r>
            <a:r>
              <a:rPr lang="ja-JP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主要性质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-1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85B6CB7-BE76-BC1D-B1F2-6FEBB265E0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4544" y="2633368"/>
                <a:ext cx="8305399" cy="408810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设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的奇异值分解为</a:t>
                </a:r>
                <a14:m>
                  <m:oMath xmlns:m="http://schemas.openxmlformats.org/officeDocument/2006/math"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  <m:r>
                      <m:rPr>
                        <m:sty m:val="p"/>
                      </m:rPr>
                      <a:rPr lang="en-GB" altLang="zh-CN" sz="220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则以下关系成立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: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r>
                          <a:rPr lang="en-US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m:rPr>
                            <m:sty m:val="p"/>
                          </m:rPr>
                          <a:rPr lang="el-GR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GB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  <m:r>
                          <m:rPr>
                            <m:sty m:val="p"/>
                          </m:rPr>
                          <a:rPr lang="en-GB" altLang="zh-CN" sz="2200" baseline="30000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m:rPr>
                            <m:sty m:val="p"/>
                          </m:rPr>
                          <a:rPr lang="el-GR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GB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  <m:r>
                          <m:rPr>
                            <m:sty m:val="p"/>
                          </m:rPr>
                          <a:rPr lang="en-GB" altLang="zh-CN" sz="2200" baseline="30000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e>
                    </m:d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l-GR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altLang="ja-JP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𝐴</m:t>
                          </m:r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2200" b="0" i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d>
                        <m:dPr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𝑈</m:t>
                          </m:r>
                          <m:r>
                            <m:rPr>
                              <m:sty m:val="p"/>
                            </m:rPr>
                            <a:rPr lang="el-GR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en-GB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GB" altLang="zh-CN" sz="2200" baseline="30000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e>
                      </m:d>
                      <m:sSup>
                        <m:sSupPr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(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𝑈</m:t>
                          </m:r>
                          <m:r>
                            <m:rPr>
                              <m:sty m:val="p"/>
                            </m:rPr>
                            <a:rPr lang="el-GR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en-GB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GB" altLang="zh-CN" sz="2200" baseline="30000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2200" i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𝑈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 i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即矩阵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2200" i="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𝐴𝐴</m:t>
                    </m:r>
                    <m:r>
                      <m:rPr>
                        <m:sty m:val="p"/>
                      </m:rPr>
                      <a:rPr lang="en-GB" altLang="zh-CN" sz="2200" i="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的特征分解可以由矩阵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的奇异值分解的矩阵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表示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的列向量是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2200" i="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的特征向量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的列向量是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𝐴𝐴</m:t>
                    </m:r>
                    <m:r>
                      <m:rPr>
                        <m:sty m:val="p"/>
                      </m:rPr>
                      <a:rPr lang="en-GB" altLang="zh-CN" sz="2200" i="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的特征向量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的奇异值是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2200" i="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𝐴𝐴</m:t>
                    </m:r>
                    <m:r>
                      <m:rPr>
                        <m:sty m:val="p"/>
                      </m:rPr>
                      <a:rPr lang="en-GB" altLang="zh-CN" sz="2200" i="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的特征值的平方根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85B6CB7-BE76-BC1D-B1F2-6FEBB265E0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4544" y="2633368"/>
                <a:ext cx="8305399" cy="4088108"/>
              </a:xfrm>
              <a:blipFill>
                <a:blip r:embed="rId2"/>
                <a:stretch>
                  <a:fillRect l="-916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66CF81D-BF8C-FB20-F66A-15CA52DF0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6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14E7971-B242-5B06-DD35-B44F3DF04D63}"/>
              </a:ext>
            </a:extLst>
          </p:cNvPr>
          <p:cNvSpPr txBox="1"/>
          <p:nvPr/>
        </p:nvSpPr>
        <p:spPr>
          <a:xfrm>
            <a:off x="299453" y="1648073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SVD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的</a:t>
            </a:r>
            <a:r>
              <a:rPr lang="ja-JP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主要性质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-2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FD05DFC-1FEE-E328-7730-6618595B4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5557" y="2506662"/>
                <a:ext cx="8305399" cy="421481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在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的奇异值</a:t>
                </a:r>
                <a:r>
                  <a:rPr lang="ja-JP" altLang="en-US" sz="2200">
                    <a:ea typeface="DengXian" panose="02010600030101010101" pitchFamily="2" charset="-122"/>
                  </a:rPr>
                  <a:t>分解中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奇异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值、左奇异向量和右奇异向量之间存在</a:t>
                </a:r>
                <a:r>
                  <a:rPr lang="ja-JP" altLang="en-US" sz="2200">
                    <a:ea typeface="DengXian" panose="02010600030101010101" pitchFamily="2" charset="-122"/>
                  </a:rPr>
                  <a:t>对应关系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𝐴</m:t>
                      </m:r>
                      <m:sSub>
                        <m:sSubPr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𝑗</m:t>
                          </m:r>
                        </m:sub>
                      </m:sSub>
                      <m:r>
                        <a:rPr lang="en-US" altLang="ja-JP" sz="22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ja-JP" alt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𝜎</m:t>
                          </m:r>
                        </m:e>
                        <m:sub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𝑢</m:t>
                          </m:r>
                        </m:e>
                        <m:sub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𝑗</m:t>
                          </m:r>
                        </m:sub>
                      </m:sSub>
                      <m:r>
                        <a:rPr lang="en-US" altLang="ja-JP" sz="22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,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     </m:t>
                      </m:r>
                      <m:r>
                        <a:rPr lang="en-GB" altLang="ja-JP" sz="22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𝑗</m:t>
                      </m:r>
                      <m:r>
                        <a:rPr lang="en-US" altLang="ja-JP" sz="2200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=1,</m:t>
                      </m:r>
                      <m:r>
                        <a:rPr lang="en-US" altLang="ja-JP" sz="2200" b="0" i="0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 </m:t>
                      </m:r>
                      <m:r>
                        <a:rPr lang="en-US" altLang="ja-JP" sz="2200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2,</m:t>
                      </m:r>
                      <m:r>
                        <a:rPr lang="en-US" altLang="ja-JP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r>
                        <a:rPr lang="en-US" altLang="ja-JP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 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      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𝑗</m:t>
                    </m:r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</m:t>
                    </m:r>
                    <m:r>
                      <a:rPr lang="en-US" altLang="ja-JP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2,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=0,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    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𝑗</m:t>
                    </m:r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+2,⋯,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	</a:t>
                </a:r>
              </a:p>
              <a:p>
                <a:pPr>
                  <a:lnSpc>
                    <a:spcPct val="110000"/>
                  </a:lnSpc>
                </a:pP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ja-JP" sz="220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  <m:r>
                      <m:rPr>
                        <m:sty m:val="p"/>
                      </m:rPr>
                      <a:rPr lang="en-GB" altLang="zh-CN" sz="220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易知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𝐴𝑉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; </a:t>
                </a:r>
                <a:r>
                  <a:rPr lang="ja-JP" altLang="en-US" sz="2200">
                    <a:ea typeface="DengXian" panose="02010600030101010101" pitchFamily="2" charset="-122"/>
                  </a:rPr>
                  <a:t>类似地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  <m:sSup>
                      <m:s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比较等式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两端的第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𝑗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列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得到矩阵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的左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、</a:t>
                </a:r>
                <a:r>
                  <a:rPr lang="ja-JP" altLang="en-US" sz="2200">
                    <a:ea typeface="DengXian" panose="02010600030101010101" pitchFamily="2" charset="-122"/>
                  </a:rPr>
                  <a:t>右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奇异向量和</a:t>
                </a:r>
                <a:r>
                  <a:rPr lang="ja-JP" altLang="en-US" sz="2200">
                    <a:ea typeface="DengXian" panose="02010600030101010101" pitchFamily="2" charset="-122"/>
                  </a:rPr>
                  <a:t>奇异值的关系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FD05DFC-1FEE-E328-7730-6618595B4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557" y="2506662"/>
                <a:ext cx="8305399" cy="4214814"/>
              </a:xfrm>
              <a:blipFill>
                <a:blip r:embed="rId2"/>
                <a:stretch>
                  <a:fillRect l="-763" t="-601" r="-458" b="-12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04B863A-8DBF-5470-D03A-5D98AC579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7F1C1FC-3688-693D-CA4D-1EE8EBB753EB}"/>
              </a:ext>
            </a:extLst>
          </p:cNvPr>
          <p:cNvSpPr txBox="1"/>
          <p:nvPr/>
        </p:nvSpPr>
        <p:spPr>
          <a:xfrm>
            <a:off x="299453" y="1639196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SVD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的</a:t>
            </a:r>
            <a:r>
              <a:rPr lang="ja-JP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主要性质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-3, 4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774FE35-742D-6FB1-A090-5BAB2003B3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772" y="3021496"/>
                <a:ext cx="8441775" cy="24947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400" dirty="0"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GB" altLang="zh-CN" sz="24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ea typeface="DengXian" panose="02010600030101010101" pitchFamily="2" charset="-122"/>
                  </a:rPr>
                  <a:t>的奇异值分解中</a:t>
                </a:r>
                <a:r>
                  <a:rPr lang="en-US" altLang="zh-CN" sz="24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400" dirty="0">
                    <a:ea typeface="DengXian" panose="02010600030101010101" pitchFamily="2" charset="-122"/>
                  </a:rPr>
                  <a:t>奇异值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ja-JP" sz="24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m:rPr>
                        <m:nor/>
                      </m:rPr>
                      <a:rPr lang="en-US" altLang="ja-JP" sz="2400" dirty="0">
                        <a:ea typeface="DengXia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ja-JP" sz="24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>
                    <a:ea typeface="DengXian" panose="02010600030101010101" pitchFamily="2" charset="-122"/>
                  </a:rPr>
                  <a:t>唯一</a:t>
                </a:r>
                <a:r>
                  <a:rPr lang="en-US" altLang="zh-CN" sz="24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400" dirty="0"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GB" altLang="zh-CN" sz="24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</m:oMath>
                </a14:m>
                <a:r>
                  <a:rPr lang="zh-CN" altLang="en-US" sz="2400" dirty="0">
                    <a:ea typeface="DengXian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GB" altLang="zh-CN" sz="24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</m:oMath>
                </a14:m>
                <a:r>
                  <a:rPr lang="zh-CN" altLang="en-US" sz="2400" dirty="0">
                    <a:ea typeface="DengXian" panose="02010600030101010101" pitchFamily="2" charset="-122"/>
                  </a:rPr>
                  <a:t>不唯一</a:t>
                </a:r>
                <a:endParaRPr lang="en-GB" altLang="zh-CN" sz="24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4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400" dirty="0"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GB" altLang="zh-CN" sz="24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ea typeface="DengXian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sz="2400" dirty="0">
                    <a:ea typeface="DengXian" panose="02010600030101010101" pitchFamily="2" charset="-122"/>
                  </a:rPr>
                  <a:t>的秩相等</a:t>
                </a:r>
                <a:r>
                  <a:rPr lang="en-US" altLang="zh-CN" sz="24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400" dirty="0">
                    <a:ea typeface="DengXian" panose="02010600030101010101" pitchFamily="2" charset="-122"/>
                  </a:rPr>
                  <a:t>等于正奇异值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ea typeface="DengXian" panose="02010600030101010101" pitchFamily="2" charset="-122"/>
                  </a:rPr>
                  <a:t>的个数</a:t>
                </a:r>
                <a14:m>
                  <m:oMath xmlns:m="http://schemas.openxmlformats.org/officeDocument/2006/math">
                    <m:r>
                      <a:rPr lang="en-GB" altLang="zh-CN" sz="24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</m:oMath>
                </a14:m>
                <a:r>
                  <a:rPr lang="en-US" altLang="zh-CN" sz="2400" dirty="0">
                    <a:ea typeface="DengXian" panose="02010600030101010101" pitchFamily="2" charset="-122"/>
                  </a:rPr>
                  <a:t> (</a:t>
                </a:r>
                <a:r>
                  <a:rPr lang="zh-CN" altLang="en-US" sz="2400" dirty="0">
                    <a:ea typeface="DengXian" panose="02010600030101010101" pitchFamily="2" charset="-122"/>
                  </a:rPr>
                  <a:t>包含重复的奇异值） </a:t>
                </a:r>
                <a:endParaRPr lang="en-GB" altLang="zh-CN" sz="24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774FE35-742D-6FB1-A090-5BAB2003B3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772" y="3021496"/>
                <a:ext cx="8441775" cy="2494721"/>
              </a:xfrm>
              <a:blipFill>
                <a:blip r:embed="rId2"/>
                <a:stretch>
                  <a:fillRect l="-1051" t="-2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F830CBF-FEEB-B98D-03FA-D7B7FB07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1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33C92DC-8B26-1B06-4FAB-5772DB3D5B09}"/>
              </a:ext>
            </a:extLst>
          </p:cNvPr>
          <p:cNvSpPr txBox="1"/>
          <p:nvPr/>
        </p:nvSpPr>
        <p:spPr>
          <a:xfrm>
            <a:off x="390617" y="1787360"/>
            <a:ext cx="8214237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提纲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E04D95A-6B1C-A293-2A26-6E6AA09A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46" y="3088888"/>
            <a:ext cx="8065708" cy="31265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70C0"/>
                </a:solidFill>
              </a:rPr>
              <a:t>奇异值分解的定义与定理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/>
              <a:t>奇异值分解的计算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/>
              <a:t>矩阵的最优近似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奇异值分解的应用案例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ED5CCED-F8EB-F035-870B-7CE9552C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33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469CF7E-898F-460E-AFD6-A0D525FA6E4E}"/>
              </a:ext>
            </a:extLst>
          </p:cNvPr>
          <p:cNvSpPr txBox="1"/>
          <p:nvPr/>
        </p:nvSpPr>
        <p:spPr>
          <a:xfrm>
            <a:off x="299453" y="1656951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SVD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的</a:t>
            </a:r>
            <a:r>
              <a:rPr lang="ja-JP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主要性质</a:t>
            </a:r>
            <a:r>
              <a:rPr lang="en-US" altLang="ja-JP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-5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553D288-314A-C791-4E22-4ABEA61E03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329" y="2554358"/>
                <a:ext cx="8388862" cy="416711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个右奇异向量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𝑣</m:t>
                    </m:r>
                    <m:r>
                      <a:rPr lang="en-GB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𝑣</m:t>
                    </m:r>
                    <m:r>
                      <a:rPr lang="en-GB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…, </m:t>
                    </m:r>
                    <m:r>
                      <a:rPr lang="en-GB" altLang="zh-CN" sz="2200" i="1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𝑣</m:t>
                    </m:r>
                    <m:r>
                      <a:rPr lang="en-GB" altLang="zh-CN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构成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220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的一组标准正交基</a:t>
                </a: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1800" dirty="0"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GB" altLang="zh-CN" sz="18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180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</m:oMath>
                </a14:m>
                <a:r>
                  <a:rPr lang="zh-CN" altLang="en-US" sz="1800" dirty="0">
                    <a:ea typeface="DengXian" panose="02010600030101010101" pitchFamily="2" charset="-122"/>
                  </a:rPr>
                  <a:t>是从</a:t>
                </a:r>
                <a14:m>
                  <m:oMath xmlns:m="http://schemas.openxmlformats.org/officeDocument/2006/math">
                    <m:r>
                      <a:rPr lang="en-GB" altLang="zh-CN" sz="18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  <m:r>
                      <a:rPr lang="en-GB" altLang="zh-CN" sz="1800" i="1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zh-CN" altLang="en-US" sz="1800" dirty="0">
                    <a:ea typeface="DengXian" panose="02010600030101010101" pitchFamily="2" charset="-122"/>
                  </a:rPr>
                  <a:t>映射到</a:t>
                </a:r>
                <a14:m>
                  <m:oMath xmlns:m="http://schemas.openxmlformats.org/officeDocument/2006/math">
                    <m:r>
                      <a:rPr lang="en-GB" altLang="zh-CN" sz="18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  <m:r>
                      <a:rPr lang="en-US" altLang="zh-CN" sz="1800" b="0" i="1" baseline="3000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en-US" sz="1800" dirty="0">
                    <a:ea typeface="DengXian" panose="02010600030101010101" pitchFamily="2" charset="-122"/>
                  </a:rPr>
                  <a:t>的线性变换</a:t>
                </a:r>
                <a:r>
                  <a:rPr lang="en-US" altLang="zh-CN" sz="18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1800" dirty="0">
                    <a:ea typeface="DengXian" panose="02010600030101010101" pitchFamily="2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GB" altLang="zh-CN" sz="18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180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</m:oMath>
                </a14:m>
                <a:r>
                  <a:rPr lang="zh-CN" altLang="en-US" sz="1800" dirty="0">
                    <a:ea typeface="DengXian" panose="02010600030101010101" pitchFamily="2" charset="-122"/>
                  </a:rPr>
                  <a:t>的值域</a:t>
                </a:r>
                <a14:m>
                  <m:oMath xmlns:m="http://schemas.openxmlformats.org/officeDocument/2006/math">
                    <m:r>
                      <a:rPr lang="en-GB" altLang="zh-CN" sz="18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  <m:r>
                      <a:rPr lang="en-GB" altLang="zh-CN" sz="18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r>
                      <a:rPr lang="en-GB" altLang="zh-CN" sz="18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180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1800" dirty="0">
                    <a:ea typeface="DengXian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GB" altLang="zh-CN" sz="18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180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</m:oMath>
                </a14:m>
                <a:r>
                  <a:rPr lang="zh-CN" altLang="en-US" sz="1800" dirty="0">
                    <a:ea typeface="DengXian" panose="02010600030101010101" pitchFamily="2" charset="-122"/>
                  </a:rPr>
                  <a:t>的列空间是相同的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  <m:r>
                      <a:rPr lang="en-GB" altLang="zh-CN" sz="18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𝑣</m:t>
                    </m:r>
                    <m:r>
                      <a:rPr lang="en-GB" altLang="zh-CN" sz="18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  <m:r>
                      <a:rPr lang="en-GB" altLang="zh-CN" sz="18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  <m:r>
                      <a:rPr lang="en-GB" altLang="zh-CN" sz="18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𝑣</m:t>
                    </m:r>
                    <m:r>
                      <a:rPr lang="en-GB" altLang="zh-CN" sz="18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  <m:r>
                      <a:rPr lang="en-GB" altLang="zh-CN" sz="18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…, </m:t>
                    </m:r>
                    <m:r>
                      <a:rPr lang="en-GB" altLang="zh-CN" sz="1800" i="1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𝑣</m:t>
                    </m:r>
                    <m:r>
                      <a:rPr lang="en-GB" altLang="zh-CN" sz="18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</m:oMath>
                </a14:m>
                <a:r>
                  <a:rPr lang="zh-CN" altLang="en-US" sz="1800" dirty="0">
                    <a:ea typeface="DengXian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GB" altLang="zh-CN" sz="18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180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</m:oMath>
                </a14:m>
                <a:r>
                  <a:rPr lang="zh-CN" altLang="en-US" sz="1800" dirty="0">
                    <a:ea typeface="DengXian" panose="02010600030101010101" pitchFamily="2" charset="-122"/>
                  </a:rPr>
                  <a:t>的一组标准正交基</a:t>
                </a:r>
                <a:r>
                  <a:rPr lang="en-US" altLang="zh-CN" sz="18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1800" dirty="0">
                    <a:ea typeface="DengXian" panose="02010600030101010101" pitchFamily="2" charset="-122"/>
                  </a:rPr>
                  <a:t>因而也是</a:t>
                </a:r>
                <a14:m>
                  <m:oMath xmlns:m="http://schemas.openxmlformats.org/officeDocument/2006/math">
                    <m:r>
                      <a:rPr lang="en-GB" altLang="zh-CN" sz="18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  <m:r>
                      <a:rPr lang="en-GB" altLang="zh-CN" sz="18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r>
                      <a:rPr lang="en-GB" altLang="zh-CN" sz="18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180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1800" dirty="0">
                    <a:ea typeface="DengXian" panose="02010600030101010101" pitchFamily="2" charset="-122"/>
                  </a:rPr>
                  <a:t>的一组标准正交基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−</m:t>
                    </m:r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个右奇异向量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+1</m:t>
                        </m:r>
                      </m:sub>
                    </m:sSub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+2</m:t>
                        </m:r>
                      </m:sub>
                    </m:sSub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</m:oMath>
                </a14:m>
                <a:r>
                  <a:rPr lang="en-US" altLang="zh-CN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…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altLang="zh-CN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构成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𝑁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的一组标准正交基</a:t>
                </a:r>
                <a:endParaRPr lang="en-US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个左奇异向量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𝑢</m:t>
                    </m:r>
                    <m:r>
                      <a:rPr lang="en-GB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𝑢</m:t>
                    </m:r>
                    <m:r>
                      <a:rPr lang="en-GB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…, </m:t>
                    </m:r>
                    <m:r>
                      <a:rPr lang="en-GB" altLang="zh-CN" sz="2200" i="1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𝑢</m:t>
                    </m:r>
                    <m:r>
                      <a:rPr lang="en-GB" altLang="zh-CN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构成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的一组标准正交基</a:t>
                </a:r>
                <a:endParaRPr lang="en-US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−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个左奇异向量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+1</m:t>
                        </m:r>
                      </m:sub>
                    </m:sSub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+2</m:t>
                        </m:r>
                      </m:sub>
                    </m:sSub>
                    <m:r>
                      <a:rPr lang="en-US" altLang="zh-CN" sz="22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</m:oMath>
                </a14:m>
                <a:r>
                  <a:rPr lang="en-US" altLang="zh-CN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…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构成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𝑁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220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的一组标准正交基</a:t>
                </a:r>
                <a:endParaRPr lang="en-US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553D288-314A-C791-4E22-4ABEA61E0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329" y="2554358"/>
                <a:ext cx="8388862" cy="4167118"/>
              </a:xfrm>
              <a:blipFill>
                <a:blip r:embed="rId2"/>
                <a:stretch>
                  <a:fillRect l="-799" t="-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1074D1E-A562-E5FF-7A2F-2420D478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17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33C92DC-8B26-1B06-4FAB-5772DB3D5B09}"/>
              </a:ext>
            </a:extLst>
          </p:cNvPr>
          <p:cNvSpPr txBox="1"/>
          <p:nvPr/>
        </p:nvSpPr>
        <p:spPr>
          <a:xfrm>
            <a:off x="390617" y="1787360"/>
            <a:ext cx="8214237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提纲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E04D95A-6B1C-A293-2A26-6E6AA09A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46" y="3088888"/>
            <a:ext cx="8065708" cy="31265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奇异值分解的定义与定理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70C0"/>
                </a:solidFill>
              </a:rPr>
              <a:t>奇异值分解的计算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/>
              <a:t>矩阵的最优近似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奇异值分解的应用案例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ED5CCED-F8EB-F035-870B-7CE9552C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592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F9B0C21-B06F-360F-79A7-E99CBDDCCC5B}"/>
              </a:ext>
            </a:extLst>
          </p:cNvPr>
          <p:cNvSpPr txBox="1"/>
          <p:nvPr/>
        </p:nvSpPr>
        <p:spPr>
          <a:xfrm>
            <a:off x="344905" y="1647425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奇异值分解的计算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5E90AB42-35C1-CACD-2240-3B4660197A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8843" y="2493819"/>
                <a:ext cx="8111461" cy="422765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GB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𝑨</m:t>
                    </m:r>
                  </m:oMath>
                </a14:m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的奇异值分解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可以通过求对称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GB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𝑨</m:t>
                    </m:r>
                    <m:r>
                      <a:rPr lang="en-GB" altLang="zh-CN" sz="2200" b="1" i="1" baseline="30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𝑻</m:t>
                    </m:r>
                    <m:r>
                      <a:rPr lang="en-GB" altLang="zh-CN" sz="2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𝑨</m:t>
                    </m:r>
                  </m:oMath>
                </a14:m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的特征值和特征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向量</a:t>
                </a:r>
                <a:r>
                  <a:rPr lang="ja-JP" altLang="en-US" sz="2200">
                    <a:ea typeface="DengXian" panose="02010600030101010101" pitchFamily="2" charset="-122"/>
                  </a:rPr>
                  <a:t>得到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2200" i="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的特征向量构成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正交矩阵</a:t>
                </a:r>
                <a14:m>
                  <m:oMath xmlns:m="http://schemas.openxmlformats.org/officeDocument/2006/math">
                    <m:r>
                      <a:rPr lang="en-GB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𝑽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的列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2200" i="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的特征值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的平方根为</a:t>
                </a:r>
                <a:r>
                  <a:rPr lang="ja-JP" altLang="en-US" sz="2200">
                    <a:ea typeface="DengXian" panose="02010600030101010101" pitchFamily="2" charset="-122"/>
                  </a:rPr>
                  <a:t>奇异值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GB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𝑗</m:t>
                            </m:r>
                          </m:sub>
                        </m:sSub>
                      </m:e>
                    </m:rad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𝑗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 2, ⋯,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ja-JP" sz="2200" dirty="0">
                    <a:ea typeface="DengXian" panose="02010600030101010101" pitchFamily="2" charset="-122"/>
                  </a:rPr>
                  <a:t>    </a:t>
                </a:r>
                <a:r>
                  <a:rPr lang="ja-JP" altLang="en-US" sz="2200">
                    <a:ea typeface="DengXian" panose="02010600030101010101" pitchFamily="2" charset="-122"/>
                  </a:rPr>
                  <a:t>对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其由大到小排列作为对</a:t>
                </a:r>
                <a:r>
                  <a:rPr lang="ja-JP" altLang="en-US" sz="2200">
                    <a:ea typeface="DengXian" panose="02010600030101010101" pitchFamily="2" charset="-122"/>
                  </a:rPr>
                  <a:t>角线元素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构成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对角矩阵</a:t>
                </a:r>
                <a14:m>
                  <m:oMath xmlns:m="http://schemas.openxmlformats.org/officeDocument/2006/math">
                    <m:r>
                      <a:rPr lang="el-GR" altLang="ja-JP" sz="2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zh-CN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     </a:t>
                </a:r>
                <a:endParaRPr lang="en-GB" altLang="zh-CN" sz="2200" b="1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求正奇异值对应的左</a:t>
                </a:r>
                <a:r>
                  <a:rPr lang="ja-JP" altLang="en-US" sz="2200">
                    <a:ea typeface="DengXian" panose="02010600030101010101" pitchFamily="2" charset="-122"/>
                  </a:rPr>
                  <a:t>奇异向量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再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求扩充的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2200" i="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的标准</a:t>
                </a:r>
                <a:r>
                  <a:rPr lang="ja-JP" altLang="en-US" sz="2200">
                    <a:ea typeface="DengXian" panose="02010600030101010101" pitchFamily="2" charset="-122"/>
                  </a:rPr>
                  <a:t>正交基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构成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正交矩阵</a:t>
                </a:r>
                <a14:m>
                  <m:oMath xmlns:m="http://schemas.openxmlformats.org/officeDocument/2006/math">
                    <m:r>
                      <a:rPr lang="en-GB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𝑼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的列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从而得到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的奇异值分解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a:rPr lang="el-GR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5E90AB42-35C1-CACD-2240-3B4660197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843" y="2493819"/>
                <a:ext cx="8111461" cy="4227657"/>
              </a:xfrm>
              <a:blipFill>
                <a:blip r:embed="rId2"/>
                <a:stretch>
                  <a:fillRect l="-938" t="-898" r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423AF95-64C2-6F56-8694-BEC73CC4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01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E7C60E5-5A88-A222-EE8F-47C0A036EA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697" y="2617560"/>
                <a:ext cx="8156608" cy="3738791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ja-JP" sz="2200" dirty="0">
                    <a:ea typeface="DengXian" panose="02010600030101010101" pitchFamily="2" charset="-122"/>
                  </a:rPr>
                  <a:t>(1) </a:t>
                </a:r>
                <a:r>
                  <a:rPr lang="ja-JP" altLang="en-US" sz="2200">
                    <a:ea typeface="DengXian" panose="02010600030101010101" pitchFamily="2" charset="-122"/>
                  </a:rPr>
                  <a:t>求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2200" i="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的特征值和特征向量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计算对称矩阵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𝑊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220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求解特征方程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𝑊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−</m:t>
                        </m:r>
                        <m:r>
                          <a:rPr lang="en-GB" altLang="ja-JP" sz="220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2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ja-JP" sz="2200" dirty="0">
                    <a:ea typeface="DengXian" panose="02010600030101010101" pitchFamily="2" charset="-122"/>
                  </a:rPr>
                  <a:t>    </a:t>
                </a:r>
                <a:r>
                  <a:rPr lang="ja-JP" altLang="en-US" sz="2200">
                    <a:ea typeface="DengXian" panose="02010600030101010101" pitchFamily="2" charset="-122"/>
                  </a:rPr>
                  <a:t>得到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特征值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GB" altLang="ja-JP" sz="22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并将特征值由大到小排列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GB" altLang="ja-JP" sz="22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≥</m:t>
                    </m:r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GB" altLang="ja-JP" sz="22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≥</m:t>
                    </m:r>
                    <m:r>
                      <a:rPr lang="en-US" altLang="ja-JP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⋯≥</m:t>
                    </m:r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GB" altLang="ja-JP" sz="22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ja-JP" sz="2200" dirty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ja-JP" sz="2200" b="0" i="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将特征值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GB" altLang="ja-JP" sz="22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zh-CN" altLang="en-US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ja-JP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  <m:r>
                      <a:rPr lang="en-US" altLang="ja-JP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=1,2,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代入</a:t>
                </a:r>
                <a:r>
                  <a:rPr lang="ja-JP" altLang="en-US" sz="2200">
                    <a:ea typeface="DengXian" panose="02010600030101010101" pitchFamily="2" charset="-122"/>
                  </a:rPr>
                  <a:t>特征方程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求得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对应的特征向量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200" dirty="0">
                    <a:ea typeface="DengXian" panose="02010600030101010101" pitchFamily="2" charset="-122"/>
                  </a:rPr>
                  <a:t>(2)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求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阶正交矩阵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将特征向量</a:t>
                </a:r>
                <a:r>
                  <a:rPr lang="ja-JP" altLang="en-US" sz="2200">
                    <a:ea typeface="DengXian" panose="02010600030101010101" pitchFamily="2" charset="-122"/>
                  </a:rPr>
                  <a:t>单位化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得到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单位特征向量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𝑣</m:t>
                    </m:r>
                    <m:r>
                      <a:rPr lang="en-US" altLang="ja-JP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en-GB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𝑣</m:t>
                    </m:r>
                    <m:r>
                      <a:rPr lang="en-GB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…,</m:t>
                    </m:r>
                    <m:r>
                      <a:rPr lang="en-GB" altLang="zh-CN" sz="2200" i="1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𝑣</m:t>
                    </m:r>
                    <m:r>
                      <a:rPr lang="en-GB" altLang="zh-CN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构成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阶正交矩阵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=[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]</m:t>
                    </m:r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E7C60E5-5A88-A222-EE8F-47C0A036EA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697" y="2617560"/>
                <a:ext cx="8156608" cy="3738791"/>
              </a:xfrm>
              <a:blipFill>
                <a:blip r:embed="rId2"/>
                <a:stretch>
                  <a:fillRect l="-776" t="-1689" b="-2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B2E75F-4B77-E2A2-3321-43FFA80B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0394FCB-3B8C-B4D8-1760-6E00FA1C3E7B}"/>
              </a:ext>
            </a:extLst>
          </p:cNvPr>
          <p:cNvSpPr txBox="1"/>
          <p:nvPr/>
        </p:nvSpPr>
        <p:spPr>
          <a:xfrm>
            <a:off x="344905" y="1647425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奇异值分解的计算</a:t>
            </a:r>
          </a:p>
        </p:txBody>
      </p:sp>
    </p:spTree>
    <p:extLst>
      <p:ext uri="{BB962C8B-B14F-4D97-AF65-F5344CB8AC3E}">
        <p14:creationId xmlns:p14="http://schemas.microsoft.com/office/powerpoint/2010/main" val="159166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D9CB514-6EF5-BCDD-2ABD-3E696BF230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695" y="2606219"/>
                <a:ext cx="8305399" cy="3750132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200" dirty="0">
                    <a:ea typeface="DengXian" panose="02010600030101010101" pitchFamily="2" charset="-122"/>
                  </a:rPr>
                  <a:t>(3)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求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对角矩阵</a:t>
                </a:r>
                <a14:m>
                  <m:oMath xmlns:m="http://schemas.openxmlformats.org/officeDocument/2006/math">
                    <m:r>
                      <a:rPr lang="el-GR" altLang="ja-JP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</m:oMath>
                </a14:m>
                <a:endParaRPr lang="en-US" altLang="ja-JP" sz="2200" i="1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的奇异值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GB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𝑗</m:t>
                            </m:r>
                          </m:sub>
                        </m:sSub>
                      </m:e>
                    </m:rad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𝑗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=1,2,⋯,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构造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矩形对角矩阵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l-GR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主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对角线元素是</a:t>
                </a:r>
                <a:r>
                  <a:rPr lang="ja-JP" altLang="en-US" sz="2200">
                    <a:ea typeface="DengXian" panose="02010600030101010101" pitchFamily="2" charset="-122"/>
                  </a:rPr>
                  <a:t>奇异值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其余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元素是零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r>
                        <a:rPr lang="en-US" altLang="ja-JP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ja-JP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diag</m:t>
                      </m:r>
                      <m:r>
                        <a:rPr lang="en-US" altLang="ja-JP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GB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,</m:t>
                      </m:r>
                      <m:sSub>
                        <m:sSubPr>
                          <m:ctrlPr>
                            <a:rPr lang="en-GB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GB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,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GB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GB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)</m:t>
                      </m:r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D9CB514-6EF5-BCDD-2ABD-3E696BF23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695" y="2606219"/>
                <a:ext cx="8305399" cy="3750132"/>
              </a:xfrm>
              <a:blipFill>
                <a:blip r:embed="rId2"/>
                <a:stretch>
                  <a:fillRect l="-661" t="-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03D6506-0FB1-CF4A-4CDA-538AAD98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CE6ADBA-BD6C-7615-A924-914C35EB6977}"/>
              </a:ext>
            </a:extLst>
          </p:cNvPr>
          <p:cNvSpPr txBox="1"/>
          <p:nvPr/>
        </p:nvSpPr>
        <p:spPr>
          <a:xfrm>
            <a:off x="344905" y="1647425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奇异值分解的计算</a:t>
            </a:r>
          </a:p>
        </p:txBody>
      </p:sp>
    </p:spTree>
    <p:extLst>
      <p:ext uri="{BB962C8B-B14F-4D97-AF65-F5344CB8AC3E}">
        <p14:creationId xmlns:p14="http://schemas.microsoft.com/office/powerpoint/2010/main" val="26431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3A7476D-2544-1449-BF90-8BA562D602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314" y="2478531"/>
                <a:ext cx="8305399" cy="397422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200" dirty="0">
                    <a:ea typeface="DengXian" panose="02010600030101010101" pitchFamily="2" charset="-122"/>
                  </a:rPr>
                  <a:t>(4)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阶正交矩阵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r>
                  <a:rPr lang="zh-CN" altLang="en-US" sz="2200" dirty="0">
                    <a:ea typeface="DengXian" panose="02010600030101010101" pitchFamily="2" charset="-122"/>
                  </a:rPr>
                  <a:t>对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的前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个正奇异值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 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𝑗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=1,2,⋯,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r>
                  <a:rPr lang="ja-JP" altLang="en-US" sz="2200" dirty="0">
                    <a:ea typeface="DengXian" panose="02010600030101010101" pitchFamily="2" charset="-122"/>
                  </a:rPr>
                  <a:t>得到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=[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GB" altLang="zh-CN" sz="2200" dirty="0">
                        <a:ea typeface="DengXia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GB" altLang="zh-CN" sz="2200" dirty="0">
                        <a:ea typeface="DengXian" panose="02010600030101010101" pitchFamily="2" charset="-122"/>
                      </a:rPr>
                      <m:t> 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]</m:t>
                    </m:r>
                  </m:oMath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r>
                  <a:rPr lang="zh-CN" altLang="en-US" sz="2200" dirty="0">
                    <a:ea typeface="DengXian" panose="02010600030101010101" pitchFamily="2" charset="-122"/>
                  </a:rPr>
                  <a:t>求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2200" i="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的零空间的一组标准正交基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{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+1</m:t>
                        </m:r>
                      </m:sub>
                    </m:sSub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+2</m:t>
                        </m:r>
                      </m:sub>
                    </m:sSub>
                    <m:r>
                      <a:rPr lang="en-US" altLang="zh-CN" sz="22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}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，令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=[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+1</m:t>
                        </m:r>
                      </m:sub>
                    </m:sSub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+2</m:t>
                        </m:r>
                      </m:sub>
                    </m:sSub>
                    <m:r>
                      <a:rPr lang="en-US" altLang="zh-CN" sz="22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</m:sub>
                    </m:sSub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]</m:t>
                    </m:r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r>
                  <a:rPr lang="ja-JP" altLang="en-GB" sz="2200" dirty="0">
                    <a:ea typeface="DengXian" panose="02010600030101010101" pitchFamily="2" charset="-122"/>
                  </a:rPr>
                  <a:t>并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[</m:t>
                    </m:r>
                    <m:sSub>
                      <m:sSub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altLang="ja-JP" sz="2200" dirty="0">
                    <a:ea typeface="DengXian" panose="02010600030101010101" pitchFamily="2" charset="-122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]</m:t>
                    </m:r>
                  </m:oMath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r>
                  <a:rPr lang="en-US" altLang="zh-CN" sz="2200" dirty="0">
                    <a:ea typeface="DengXian" panose="02010600030101010101" pitchFamily="2" charset="-122"/>
                  </a:rPr>
                  <a:t>(5) </a:t>
                </a:r>
                <a:r>
                  <a:rPr lang="ja-JP" altLang="en-US" sz="2200">
                    <a:ea typeface="DengXian" panose="02010600030101010101" pitchFamily="2" charset="-122"/>
                  </a:rPr>
                  <a:t>得到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奇异值分解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𝐴</m:t>
                      </m:r>
                      <m:r>
                        <a:rPr lang="en-US" altLang="ja-JP" sz="22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𝑈</m:t>
                      </m:r>
                      <m:r>
                        <a:rPr lang="el-GR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3A7476D-2544-1449-BF90-8BA562D602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314" y="2478531"/>
                <a:ext cx="8305399" cy="3974224"/>
              </a:xfrm>
              <a:blipFill>
                <a:blip r:embed="rId2"/>
                <a:stretch>
                  <a:fillRect l="-916" t="-1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F6EF05C-2E4C-2482-6329-C5974949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415B4B59-D6F8-B90C-2232-2A0A034B8B57}"/>
              </a:ext>
            </a:extLst>
          </p:cNvPr>
          <p:cNvSpPr txBox="1"/>
          <p:nvPr/>
        </p:nvSpPr>
        <p:spPr>
          <a:xfrm>
            <a:off x="344905" y="1647425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奇异值分解的计算</a:t>
            </a:r>
          </a:p>
        </p:txBody>
      </p:sp>
    </p:spTree>
    <p:extLst>
      <p:ext uri="{BB962C8B-B14F-4D97-AF65-F5344CB8AC3E}">
        <p14:creationId xmlns:p14="http://schemas.microsoft.com/office/powerpoint/2010/main" val="162806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66386CF-4F86-0A8C-E437-FA62E0EDA6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2054" y="2545773"/>
                <a:ext cx="8387041" cy="369916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求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en-GB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ja-JP" altLang="en-GB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的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奇异值分解</a:t>
                </a: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𝐴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(1) 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求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2200" i="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的特征值和特征向量</a:t>
                </a: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altLang="zh-CN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𝐴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200" b="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66386CF-4F86-0A8C-E437-FA62E0EDA6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054" y="2545773"/>
                <a:ext cx="8387041" cy="3699164"/>
              </a:xfrm>
              <a:blipFill>
                <a:blip r:embed="rId2"/>
                <a:stretch>
                  <a:fillRect l="-908" b="-1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FD37BB0-4A03-9530-7E6D-25AECC63D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1A7D136-7BDA-A365-4FF2-106FD0C42DA2}"/>
              </a:ext>
            </a:extLst>
          </p:cNvPr>
          <p:cNvSpPr txBox="1"/>
          <p:nvPr/>
        </p:nvSpPr>
        <p:spPr>
          <a:xfrm>
            <a:off x="344905" y="1647425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奇异值分解的计算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: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92623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E2B0B39-C9B9-9E1D-62C7-9F16E7657B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697" y="2415209"/>
                <a:ext cx="8305398" cy="444279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200" b="0" dirty="0">
                    <a:ea typeface="DengXian" panose="02010600030101010101" pitchFamily="2" charset="-122"/>
                  </a:rPr>
                  <a:t>令</a:t>
                </a:r>
                <a:r>
                  <a:rPr lang="en-US" altLang="zh-CN" sz="2200" b="0" dirty="0">
                    <a:ea typeface="DengXian" panose="02010600030101010101" pitchFamily="2" charset="-122"/>
                  </a:rPr>
                  <a:t> </a:t>
                </a:r>
                <a:r>
                  <a:rPr lang="zh-CN" altLang="en-US" sz="2200" b="0" dirty="0">
                    <a:ea typeface="DengXian" panose="02010600030101010101" pitchFamily="2" charset="-122"/>
                  </a:rPr>
                  <a:t>           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𝐴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200" i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  <m:r>
                          <a:rPr lang="en-US" altLang="zh-CN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−</m:t>
                        </m:r>
                        <m:r>
                          <a:rPr lang="en-GB" altLang="zh-CN" sz="220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   </a:t>
                </a:r>
                <a:r>
                  <a:rPr lang="ja-JP" altLang="en-US" sz="2200">
                    <a:ea typeface="DengXian" panose="02010600030101010101" pitchFamily="2" charset="-122"/>
                  </a:rPr>
                  <a:t>得齐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次线性</a:t>
                </a:r>
                <a:r>
                  <a:rPr lang="ja-JP" altLang="en-US" sz="2200">
                    <a:ea typeface="DengXian" panose="02010600030101010101" pitchFamily="2" charset="-122"/>
                  </a:rPr>
                  <a:t>方程组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   </a:t>
                </a:r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altLang="zh-CN" sz="220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5−</m:t>
                                </m:r>
                                <m:r>
                                  <a:rPr lang="en-GB" altLang="zh-CN" sz="2200" i="1" dirty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+5</m:t>
                            </m:r>
                            <m:sSub>
                              <m:sSubPr>
                                <m:ctrlP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5</m:t>
                            </m:r>
                            <m:sSub>
                              <m:sSubPr>
                                <m:ctrlP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5−</m:t>
                                </m:r>
                                <m:r>
                                  <a:rPr lang="en-GB" altLang="zh-CN" sz="2200" i="1" dirty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ja-JP" altLang="en-GB" sz="2200">
                    <a:ea typeface="DengXian" panose="02010600030101010101" pitchFamily="2" charset="-122"/>
                  </a:rPr>
                  <a:t>该</a:t>
                </a:r>
                <a:r>
                  <a:rPr lang="ja-JP" altLang="en-GB" sz="2200" dirty="0">
                    <a:ea typeface="DengXian" panose="02010600030101010101" pitchFamily="2" charset="-122"/>
                  </a:rPr>
                  <a:t>方程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有非零解的充要条件是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altLang="zh-CN" sz="220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5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−</m:t>
                              </m:r>
                              <m:r>
                                <a:rPr lang="en-GB" altLang="zh-CN" sz="2200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5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5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−</m:t>
                              </m:r>
                              <m:r>
                                <a:rPr lang="en-GB" altLang="zh-CN" sz="2200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GB" altLang="zh-CN" sz="22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−10</m:t>
                    </m:r>
                  </m:oMath>
                </a14:m>
                <a:r>
                  <a:rPr lang="en-GB" altLang="zh-CN" sz="2200" dirty="0"/>
                  <a:t> 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ja-JP" altLang="en-GB" sz="2200" dirty="0">
                    <a:ea typeface="DengXian" panose="02010600030101010101" pitchFamily="2" charset="-122"/>
                  </a:rPr>
                  <a:t>解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ja-JP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GB" altLang="zh-CN" sz="22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=10</m:t>
                    </m:r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	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GB" altLang="zh-CN" sz="22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0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将特征值代入线性</a:t>
                </a:r>
                <a:r>
                  <a:rPr lang="ja-JP" altLang="en-US" sz="2200">
                    <a:ea typeface="DengXian" panose="02010600030101010101" pitchFamily="2" charset="-122"/>
                  </a:rPr>
                  <a:t>方程组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得到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对应的单位特征向量 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,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E2B0B39-C9B9-9E1D-62C7-9F16E7657B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697" y="2415209"/>
                <a:ext cx="8305398" cy="4442791"/>
              </a:xfrm>
              <a:blipFill>
                <a:blip r:embed="rId2"/>
                <a:stretch>
                  <a:fillRect l="-763" t="-2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4302607-3DBE-2BCC-F760-56812BE0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A97CBBE-EBF0-6622-32B7-7EDB43C6D05A}"/>
              </a:ext>
            </a:extLst>
          </p:cNvPr>
          <p:cNvSpPr txBox="1"/>
          <p:nvPr/>
        </p:nvSpPr>
        <p:spPr>
          <a:xfrm>
            <a:off x="344905" y="1647425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奇异值分解的计算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: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134214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4CC8252C-4858-A35D-F29C-E03C89047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657" y="2506662"/>
                <a:ext cx="8425543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(2) 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求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正交矩阵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</m:oMath>
                </a14:m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构造正交矩阵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𝑉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en-US" altLang="zh-CN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(3) </a:t>
                </a:r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对角矩阵</a:t>
                </a:r>
                <a14:m>
                  <m:oMath xmlns:m="http://schemas.openxmlformats.org/officeDocument/2006/math">
                    <m:r>
                      <a:rPr lang="el-GR" altLang="ja-JP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</m:oMath>
                </a14:m>
                <a:endParaRPr lang="en-GB" altLang="zh-CN" sz="2200" i="1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ja-JP" altLang="en-GB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奇异值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GB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GB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GB" altLang="zh-CN" sz="2200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</m:sSub>
                      </m:e>
                    </m:rad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radPr>
                      <m:deg/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10</m:t>
                        </m:r>
                      </m:e>
                    </m:rad>
                  </m:oMath>
                </a14:m>
                <a:r>
                  <a:rPr lang="ja-JP" altLang="en-GB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GB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0</m:t>
                    </m:r>
                  </m:oMath>
                </a14:m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构造对角矩阵</a:t>
                </a: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altLang="ja-JP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altLang="ja-JP" sz="220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10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ja-JP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4CC8252C-4858-A35D-F29C-E03C89047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657" y="2506662"/>
                <a:ext cx="8425543" cy="4351338"/>
              </a:xfrm>
              <a:blipFill>
                <a:blip r:embed="rId2"/>
                <a:stretch>
                  <a:fillRect l="-904" t="-23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4F9D381-950A-6166-588F-EE35B26C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E710BDF-A7F8-08D0-2C27-C993FAACE564}"/>
              </a:ext>
            </a:extLst>
          </p:cNvPr>
          <p:cNvSpPr txBox="1"/>
          <p:nvPr/>
        </p:nvSpPr>
        <p:spPr>
          <a:xfrm>
            <a:off x="344905" y="1647425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奇异值分解的计算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: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289559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2F5A5E32-56CC-ACF5-9508-EB76096194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696" y="2506662"/>
                <a:ext cx="8356390" cy="398359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(4) 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求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正交矩阵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</m:oMath>
                </a14:m>
                <a:endParaRPr lang="en-US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endParaRPr lang="en-US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基于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的正奇异值计算得到列向量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𝑢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</m:oMath>
                </a14:m>
                <a:endParaRPr lang="en-US" altLang="zh-CN" sz="2200" baseline="-250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:endParaRPr lang="en-US" altLang="zh-CN" sz="2200" baseline="-250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ja-JP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𝑢</m:t>
                          </m:r>
                        </m:e>
                        <m:sub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ja-JP" altLang="en-US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𝐴</m:t>
                      </m:r>
                      <m:sSub>
                        <m:sSub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ja-JP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ja-JP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ja-JP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ja-JP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endParaRPr lang="en-GB" altLang="zh-CN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2F5A5E32-56CC-ACF5-9508-EB7609619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696" y="2506662"/>
                <a:ext cx="8356390" cy="3983590"/>
              </a:xfrm>
              <a:blipFill>
                <a:blip r:embed="rId2"/>
                <a:stretch>
                  <a:fillRect l="-759" t="-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7AFA8B7-3F1C-4173-F405-C06D233CA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A8DF2A4-5797-0476-E6F1-2B715FD1EED4}"/>
              </a:ext>
            </a:extLst>
          </p:cNvPr>
          <p:cNvSpPr txBox="1"/>
          <p:nvPr/>
        </p:nvSpPr>
        <p:spPr>
          <a:xfrm>
            <a:off x="344905" y="1647425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奇异值分解的计算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: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52806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C8CDC100-25CA-425C-AA6D-3F447F817B19}"/>
              </a:ext>
            </a:extLst>
          </p:cNvPr>
          <p:cNvSpPr txBox="1"/>
          <p:nvPr/>
        </p:nvSpPr>
        <p:spPr>
          <a:xfrm>
            <a:off x="343842" y="1639195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ea typeface="+mn-ea"/>
              </a:rPr>
              <a:t>矩阵分解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a typeface="+mn-ea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9DF76E8-D983-4D0E-AF80-99E59347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3C2C46B6-7DB6-7857-56B0-A20AFDC24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3" y="2782957"/>
            <a:ext cx="8305399" cy="3725843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solidFill>
                  <a:schemeClr val="tx1"/>
                </a:solidFill>
                <a:ea typeface="DengXian" panose="02010600030101010101" pitchFamily="2" charset="-122"/>
              </a:rPr>
              <a:t>矩阵分解</a:t>
            </a:r>
            <a:r>
              <a:rPr lang="en-US" altLang="ja-JP" sz="2400" dirty="0">
                <a:ea typeface="DengXian" panose="02010600030101010101" pitchFamily="2" charset="-122"/>
              </a:rPr>
              <a:t>: </a:t>
            </a:r>
            <a:r>
              <a:rPr lang="ja-JP" altLang="en-US" sz="2400" dirty="0">
                <a:ea typeface="DengXian" panose="02010600030101010101" pitchFamily="2" charset="-122"/>
              </a:rPr>
              <a:t>将一个矩阵表示为多个矩阵</a:t>
            </a:r>
            <a:r>
              <a:rPr lang="zh-CN" altLang="en-US" sz="2400" dirty="0">
                <a:ea typeface="DengXian" panose="02010600030101010101" pitchFamily="2" charset="-122"/>
              </a:rPr>
              <a:t>连乘的形式</a:t>
            </a:r>
            <a:endParaRPr lang="en-US" altLang="zh-CN" sz="2400" dirty="0">
              <a:ea typeface="DengXian" panose="02010600030101010101" pitchFamily="2" charset="-122"/>
            </a:endParaRPr>
          </a:p>
          <a:p>
            <a:endParaRPr lang="en-US" altLang="ja-JP" sz="2400" dirty="0">
              <a:solidFill>
                <a:schemeClr val="tx1"/>
              </a:solidFill>
              <a:ea typeface="DengXian" panose="02010600030101010101" pitchFamily="2" charset="-122"/>
            </a:endParaRPr>
          </a:p>
          <a:p>
            <a:r>
              <a:rPr lang="ja-JP" altLang="en-US" sz="2400" dirty="0">
                <a:solidFill>
                  <a:schemeClr val="tx1"/>
                </a:solidFill>
                <a:ea typeface="DengXian" panose="02010600030101010101" pitchFamily="2" charset="-122"/>
              </a:rPr>
              <a:t>矩阵分解的目的</a:t>
            </a:r>
            <a:endParaRPr lang="ja-JP" altLang="en-US" sz="2400" b="1" dirty="0">
              <a:solidFill>
                <a:srgbClr val="0070C0"/>
              </a:solidFill>
              <a:ea typeface="DengXian" panose="02010600030101010101" pitchFamily="2" charset="-122"/>
            </a:endParaRPr>
          </a:p>
          <a:p>
            <a:r>
              <a:rPr lang="zh-CN" altLang="en-US" sz="2400" dirty="0">
                <a:ea typeface="DengXian" panose="02010600030101010101" pitchFamily="2" charset="-122"/>
              </a:rPr>
              <a:t>方便计算</a:t>
            </a:r>
            <a:r>
              <a:rPr lang="en-US" altLang="zh-CN" sz="2400" dirty="0">
                <a:ea typeface="DengXian" panose="02010600030101010101" pitchFamily="2" charset="-122"/>
              </a:rPr>
              <a:t> (</a:t>
            </a:r>
            <a:r>
              <a:rPr lang="zh-CN" altLang="en-US" sz="2400" dirty="0">
                <a:ea typeface="DengXian" panose="02010600030101010101" pitchFamily="2" charset="-122"/>
              </a:rPr>
              <a:t>解方程组</a:t>
            </a:r>
            <a:r>
              <a:rPr lang="en-US" altLang="zh-CN" sz="2400" dirty="0">
                <a:ea typeface="DengXian" panose="02010600030101010101" pitchFamily="2" charset="-122"/>
              </a:rPr>
              <a:t>/</a:t>
            </a:r>
            <a:r>
              <a:rPr lang="zh-CN" altLang="en-US" sz="2400" dirty="0">
                <a:ea typeface="DengXian" panose="02010600030101010101" pitchFamily="2" charset="-122"/>
              </a:rPr>
              <a:t>求逆</a:t>
            </a:r>
            <a:r>
              <a:rPr lang="en-US" altLang="zh-CN" sz="2400" dirty="0">
                <a:ea typeface="DengXian" panose="02010600030101010101" pitchFamily="2" charset="-122"/>
              </a:rPr>
              <a:t>/</a:t>
            </a:r>
            <a:r>
              <a:rPr lang="zh-CN" altLang="en-US" sz="2400" dirty="0">
                <a:ea typeface="DengXian" panose="02010600030101010101" pitchFamily="2" charset="-122"/>
              </a:rPr>
              <a:t>最小二乘</a:t>
            </a:r>
            <a:r>
              <a:rPr lang="en-US" altLang="zh-CN" sz="2400" dirty="0">
                <a:ea typeface="DengXian" panose="02010600030101010101" pitchFamily="2" charset="-122"/>
              </a:rPr>
              <a:t>/</a:t>
            </a:r>
            <a:r>
              <a:rPr lang="en-US" altLang="zh-CN" sz="2400" dirty="0" err="1">
                <a:ea typeface="DengXian" panose="02010600030101010101" pitchFamily="2" charset="-122"/>
              </a:rPr>
              <a:t>etc</a:t>
            </a:r>
            <a:r>
              <a:rPr lang="en-US" altLang="zh-CN" sz="2400" dirty="0">
                <a:ea typeface="DengXian" panose="02010600030101010101" pitchFamily="2" charset="-122"/>
              </a:rPr>
              <a:t>…)</a:t>
            </a:r>
          </a:p>
          <a:p>
            <a:r>
              <a:rPr lang="zh-CN" altLang="en-US" sz="2400" dirty="0">
                <a:ea typeface="DengXian" panose="02010600030101010101" pitchFamily="2" charset="-122"/>
              </a:rPr>
              <a:t>方便</a:t>
            </a:r>
            <a:r>
              <a:rPr lang="zh-CN" altLang="en-GB" sz="2400" dirty="0">
                <a:ea typeface="DengXian" panose="02010600030101010101" pitchFamily="2" charset="-122"/>
              </a:rPr>
              <a:t>储存</a:t>
            </a:r>
            <a:endParaRPr lang="en-US" altLang="zh-CN" sz="2400" dirty="0">
              <a:ea typeface="DengXian" panose="02010600030101010101" pitchFamily="2" charset="-122"/>
            </a:endParaRPr>
          </a:p>
          <a:p>
            <a:r>
              <a:rPr lang="zh-CN" altLang="en-US" sz="2400" dirty="0">
                <a:ea typeface="DengXian" panose="02010600030101010101" pitchFamily="2" charset="-122"/>
              </a:rPr>
              <a:t>数据压缩</a:t>
            </a:r>
            <a:endParaRPr lang="en-US" altLang="zh-CN" sz="2400" dirty="0">
              <a:ea typeface="DengXia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DengXian" panose="02010600030101010101" pitchFamily="2" charset="-122"/>
              </a:rPr>
              <a:t>    …</a:t>
            </a:r>
            <a:endParaRPr lang="en-GB" altLang="zh-CN" sz="2400" dirty="0"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630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DF084C8-A7C5-1355-F051-A4637BA436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178" y="2641596"/>
                <a:ext cx="8458822" cy="371475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列向量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𝑢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𝑢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3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zh-CN" sz="2200" i="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的零空间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𝑁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zh-CN" sz="2200" i="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的一组标准正交基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求解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altLang="zh-CN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分别取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3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(1,</m:t>
                    </m:r>
                    <m:r>
                      <a:rPr lang="zh-CN" altLang="en-US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0)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(0,</m:t>
                    </m:r>
                    <m:r>
                      <a:rPr lang="zh-CN" altLang="en-US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1)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得到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𝑁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zh-CN" sz="220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(−2,</m:t>
                        </m:r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 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1,</m:t>
                        </m:r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 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0)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ja-JP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 </m:t>
                    </m:r>
                    <m:sSup>
                      <m:sSup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(0,</m:t>
                        </m:r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 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0,</m:t>
                        </m:r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 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ja-JP" altLang="en-US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𝑁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zh-CN" sz="220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的一组标准正交基是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(−</m:t>
                          </m:r>
                          <m:f>
                            <m:f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2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5</m:t>
                                  </m:r>
                                </m:e>
                              </m:rad>
                            </m:den>
                          </m:f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,</m:t>
                          </m:r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 </m:t>
                          </m:r>
                          <m:f>
                            <m:fPr>
                              <m:ctrlPr>
                                <a:rPr lang="en-US" altLang="ja-JP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5</m:t>
                                  </m:r>
                                </m:e>
                              </m:rad>
                            </m:den>
                          </m:f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, 0)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, </m:t>
                      </m:r>
                      <m:r>
                        <a:rPr lang="zh-CN" altLang="en-US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 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(0,</m:t>
                          </m:r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 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0,</m:t>
                          </m:r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 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DF084C8-A7C5-1355-F051-A4637BA43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178" y="2641596"/>
                <a:ext cx="8458822" cy="3714755"/>
              </a:xfrm>
              <a:blipFill>
                <a:blip r:embed="rId2"/>
                <a:stretch>
                  <a:fillRect l="-901" t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96D1060-EC2B-72B1-D27F-0737F384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8F69337-9055-ADC3-19AF-EB8D5773B4AC}"/>
              </a:ext>
            </a:extLst>
          </p:cNvPr>
          <p:cNvSpPr txBox="1"/>
          <p:nvPr/>
        </p:nvSpPr>
        <p:spPr>
          <a:xfrm>
            <a:off x="344905" y="1647425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奇异值分解的计算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: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276753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A44A103-AF4E-2556-68B7-74DAEF73D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1886" y="2499360"/>
                <a:ext cx="8384366" cy="4222116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4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构造正交矩阵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</m:oMath>
                </a14:m>
                <a:r>
                  <a:rPr lang="en-US" altLang="zh-CN" sz="24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en-US" altLang="zh-CN" sz="24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(5) </a:t>
                </a:r>
                <a:r>
                  <a:rPr lang="ja-JP" altLang="en-US" sz="2400">
                    <a:latin typeface="DengXian" panose="02010600030101010101" pitchFamily="2" charset="-122"/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4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的奇异值分解</a:t>
                </a:r>
                <a:endParaRPr lang="en-US" altLang="ja-JP" sz="24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>
                  <a:buNone/>
                </a:pPr>
                <a:endParaRPr lang="en-US" altLang="zh-CN" sz="24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ja-JP" sz="24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a:rPr lang="el-GR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5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5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5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5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altLang="ja-JP" sz="24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altLang="ja-JP" sz="24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10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ja-JP" sz="24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4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4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4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4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GB" altLang="ja-JP" sz="24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:endParaRPr lang="en-US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A44A103-AF4E-2556-68B7-74DAEF73D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2499360"/>
                <a:ext cx="8384366" cy="4222116"/>
              </a:xfrm>
              <a:blipFill>
                <a:blip r:embed="rId2"/>
                <a:stretch>
                  <a:fillRect l="-755" t="-17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13D37D6-95E3-4A29-C5B5-3F6EF457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37E792F-5981-4B84-7352-7657FA5CCE33}"/>
              </a:ext>
            </a:extLst>
          </p:cNvPr>
          <p:cNvSpPr txBox="1"/>
          <p:nvPr/>
        </p:nvSpPr>
        <p:spPr>
          <a:xfrm>
            <a:off x="344905" y="1647425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奇异值分解的计算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: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328485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A44A103-AF4E-2556-68B7-74DAEF73D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853" y="2499360"/>
                <a:ext cx="8179452" cy="422211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实际应用的奇异值分解算法是基于求解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220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的特征值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但不直接计算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220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en-GB" sz="2200" dirty="0">
                    <a:ea typeface="DengXian" panose="02010600030101010101" pitchFamily="2" charset="-122"/>
                  </a:rPr>
                  <a:t>及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特征值</a:t>
                </a: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GB" sz="2200" dirty="0">
                    <a:ea typeface="DengXian" panose="02010600030101010101" pitchFamily="2" charset="-122"/>
                  </a:rPr>
                  <a:t>求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220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的全部特征值在计算上是低效的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zh-CN" sz="2200" dirty="0">
                    <a:ea typeface="DengXian" panose="02010600030101010101" pitchFamily="2" charset="-122"/>
                  </a:rPr>
                  <a:t>存在存储空间大、计算量大、矩阵病态等一系列缺点 </a:t>
                </a: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200" dirty="0">
                    <a:ea typeface="DengXian" panose="02010600030101010101" pitchFamily="2" charset="-122"/>
                  </a:rPr>
                  <a:t>LAPACK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altLang="zh-CN" sz="2200" dirty="0">
                    <a:ea typeface="DengXian" panose="02010600030101010101" pitchFamily="2" charset="-122"/>
                  </a:rPr>
                  <a:t>QR</a:t>
                </a:r>
                <a:r>
                  <a:rPr lang="zh-CN" altLang="en-GB" sz="2200" dirty="0">
                    <a:ea typeface="DengXian" panose="02010600030101010101" pitchFamily="2" charset="-122"/>
                  </a:rPr>
                  <a:t>迭代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算法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基于双对角化 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(Householder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变换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)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和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QR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迭代 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(Givens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旋转矩阵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),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算法复杂度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𝑂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3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分而治之法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基于矩阵的谱分解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对大矩阵分解最快的算法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A44A103-AF4E-2556-68B7-74DAEF73D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853" y="2499360"/>
                <a:ext cx="8179452" cy="4222116"/>
              </a:xfrm>
              <a:blipFill>
                <a:blip r:embed="rId2"/>
                <a:stretch>
                  <a:fillRect l="-774" t="-8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13D37D6-95E3-4A29-C5B5-3F6EF457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37E792F-5981-4B84-7352-7657FA5CCE33}"/>
              </a:ext>
            </a:extLst>
          </p:cNvPr>
          <p:cNvSpPr txBox="1"/>
          <p:nvPr/>
        </p:nvSpPr>
        <p:spPr>
          <a:xfrm>
            <a:off x="344905" y="1647425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奇异值分解算法</a:t>
            </a:r>
          </a:p>
        </p:txBody>
      </p:sp>
    </p:spTree>
    <p:extLst>
      <p:ext uri="{BB962C8B-B14F-4D97-AF65-F5344CB8AC3E}">
        <p14:creationId xmlns:p14="http://schemas.microsoft.com/office/powerpoint/2010/main" val="33491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33C92DC-8B26-1B06-4FAB-5772DB3D5B09}"/>
              </a:ext>
            </a:extLst>
          </p:cNvPr>
          <p:cNvSpPr txBox="1"/>
          <p:nvPr/>
        </p:nvSpPr>
        <p:spPr>
          <a:xfrm>
            <a:off x="390617" y="1787360"/>
            <a:ext cx="8214237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提纲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E04D95A-6B1C-A293-2A26-6E6AA09A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46" y="3088888"/>
            <a:ext cx="8065708" cy="31265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奇异值分解的定义与定理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奇异值分解的计算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70C0"/>
                </a:solidFill>
              </a:rPr>
              <a:t>矩阵的最优近似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/>
              <a:t>奇异值分解的应用案例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ED5CCED-F8EB-F035-870B-7CE9552C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30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6461C87-3F01-F5CA-383E-B8FD9B8F7904}"/>
              </a:ext>
            </a:extLst>
          </p:cNvPr>
          <p:cNvSpPr txBox="1"/>
          <p:nvPr/>
        </p:nvSpPr>
        <p:spPr>
          <a:xfrm>
            <a:off x="344905" y="1654384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矩阵的外积展开式 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26A69E6-F763-B6D3-5879-5198044916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5428" y="2568574"/>
                <a:ext cx="8363668" cy="41529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的奇异值分解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a:rPr lang="el-GR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也可以由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外积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形式表示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将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的奇异值分解看成矩阵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</a:t>
                </a:r>
                <a:r>
                  <a:rPr lang="ja-JP" altLang="en-US" sz="2200">
                    <a:ea typeface="DengXian" panose="02010600030101010101" pitchFamily="2" charset="-122"/>
                  </a:rPr>
                  <a:t>乘积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按列向量</a:t>
                </a:r>
                <a:r>
                  <a:rPr lang="ja-JP" altLang="en-US" sz="2200">
                    <a:ea typeface="DengXian" panose="02010600030101010101" pitchFamily="2" charset="-122"/>
                  </a:rPr>
                  <a:t>分块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按行向量</a:t>
                </a:r>
                <a:r>
                  <a:rPr lang="ja-JP" altLang="en-US" sz="2200">
                    <a:ea typeface="DengXian" panose="02010600030101010101" pitchFamily="2" charset="-122"/>
                  </a:rPr>
                  <a:t>分块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即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得 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ja-JP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ja-JP" alt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altLang="ja-JP" sz="2200" dirty="0">
                    <a:ea typeface="DengXian" panose="02010600030101010101" pitchFamily="2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ja-JP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altLang="ja-JP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2200" b="0" i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  <m:r>
                        <a:rPr lang="en-US" altLang="ja-JP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ja-JP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ja-JP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ja-JP" sz="2200" b="0" i="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T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ja-JP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ja-JP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ja-JP" sz="2200" i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T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2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ja-JP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ja-JP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200" b="0" i="1" smtClean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2200" i="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T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GB" sz="2200" dirty="0">
                    <a:ea typeface="DengXian" panose="02010600030101010101" pitchFamily="2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          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     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=(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a:rPr lang="el-GR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+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+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</m:sub>
                    </m:sSub>
                    <m:sSubSup>
                      <m:sSub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</m:oMath>
                </a14:m>
                <a:endParaRPr lang="en-GB" altLang="ja-JP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26A69E6-F763-B6D3-5879-5198044916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428" y="2568574"/>
                <a:ext cx="8363668" cy="4152902"/>
              </a:xfrm>
              <a:blipFill>
                <a:blip r:embed="rId2"/>
                <a:stretch>
                  <a:fillRect l="-910" t="-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657423-19E6-535A-9232-31D4D0B01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24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A43BBCD-0FE1-89F7-F3EF-D50EE69BC5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695" y="2567779"/>
                <a:ext cx="8305399" cy="415369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m:rPr>
                        <m:nor/>
                      </m:rPr>
                      <a:rPr lang="ja-JP" altLang="en-US" sz="2200" dirty="0">
                        <a:ea typeface="DengXian" panose="02010600030101010101" pitchFamily="2" charset="-122"/>
                      </a:rPr>
                      <m:t>矩阵</m:t>
                    </m:r>
                    <m:r>
                      <a:rPr lang="en-US" altLang="ja-JP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;</m:t>
                    </m:r>
                    <m:r>
                      <a:rPr lang="ja-JP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秩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  <m:r>
                      <a:rPr lang="en-US" altLang="ja-JP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</m:sSub>
                    <m:r>
                      <a:rPr lang="ja-JP" altLang="en-US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和</m:t>
                    </m:r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的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外积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GB" altLang="ja-JP" sz="2200" dirty="0">
                    <a:ea typeface="DengXian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GB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1</m:t>
                                  </m:r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ja-JP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ja-JP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𝑚𝑖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ja-JP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[</m:t>
                    </m:r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  </m:t>
                        </m:r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 </m:t>
                    </m:r>
                    <m:r>
                      <a:rPr lang="en-US" altLang="ja-JP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GB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ja-JP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]=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1</m:t>
                                  </m:r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1</m:t>
                                  </m:r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1</m:t>
                                  </m:r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1</m:t>
                                        </m:r>
                                        <m: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𝑛𝑗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1</m:t>
                                  </m:r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2</m:t>
                                        </m:r>
                                        <m: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𝑛𝑗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ja-JP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ja-JP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𝑚𝑖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1</m:t>
                                        </m:r>
                                        <m: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ja-JP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ja-JP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𝑚𝑖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2</m:t>
                                        </m:r>
                                        <m:r>
                                          <a:rPr lang="en-US" altLang="ja-JP" sz="2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2200" b="0" i="1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2200" b="0" i="1" smtClean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2200" b="0" i="1" smtClean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2200" b="0" i="1" smtClean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𝑚𝑖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ja-JP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𝑛𝑗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的外积展开式也可写为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𝐴</m:t>
                      </m:r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𝑘</m:t>
                          </m:r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𝑘</m:t>
                          </m:r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ja-JP" altLang="en-US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𝑘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ja-JP" sz="2200" b="0" i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T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endParaRPr lang="en-GB" altLang="zh-CN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A43BBCD-0FE1-89F7-F3EF-D50EE69BC5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695" y="2567779"/>
                <a:ext cx="8305399" cy="4153697"/>
              </a:xfrm>
              <a:blipFill>
                <a:blip r:embed="rId2"/>
                <a:stretch>
                  <a:fillRect l="-763" t="-305" b="-27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5D901C4-2ECD-9159-A089-4F433F597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45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CA2162-B634-EA4C-1D00-511E0A02B9D7}"/>
              </a:ext>
            </a:extLst>
          </p:cNvPr>
          <p:cNvSpPr txBox="1"/>
          <p:nvPr/>
        </p:nvSpPr>
        <p:spPr>
          <a:xfrm>
            <a:off x="344905" y="1654384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矩阵的外积展开式 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756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E5C0656-04A3-BBE5-FBE8-FD8E2500AF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696" y="2648556"/>
                <a:ext cx="8156608" cy="40729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的秩为</a:t>
                </a:r>
                <a14:m>
                  <m:oMath xmlns:m="http://schemas.openxmlformats.org/officeDocument/2006/math"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则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ja-JP" sz="2200" b="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2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+</m:t>
                    </m:r>
                    <m:r>
                      <a:rPr lang="en-US" altLang="ja-JP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</m:sub>
                    </m:sSub>
                    <m:sSubSup>
                      <m:sSub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2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</m:oMath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设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矩阵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2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2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+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</m:sub>
                    </m:sSub>
                    <m:sSubSup>
                      <m:sSub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2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</m:oMath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GB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ja-JP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就是</a:t>
                </a:r>
                <a14:m>
                  <m:oMath xmlns:m="http://schemas.openxmlformats.org/officeDocument/2006/math">
                    <m:r>
                      <a:rPr lang="en-GB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的截断奇异</a:t>
                </a:r>
                <a:r>
                  <a:rPr lang="ja-JP" altLang="en-US" sz="2200">
                    <a:ea typeface="DengXian" panose="02010600030101010101" pitchFamily="2" charset="-122"/>
                  </a:rPr>
                  <a:t>值分解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ja-JP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的秩为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并且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ja-JP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是秩为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的矩阵中在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弗罗贝尼乌斯范数意义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下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最优近似矩阵</a:t>
                </a:r>
                <a:endParaRPr lang="en-US" altLang="ja-JP" sz="2200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由于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通常</a:t>
                </a:r>
                <a:r>
                  <a:rPr lang="ja-JP" altLang="en-US" sz="2200">
                    <a:ea typeface="DengXian" panose="02010600030101010101" pitchFamily="2" charset="-122"/>
                  </a:rPr>
                  <a:t>奇异值递减很快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所以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取很小值时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ja-JP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也可以对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有很好</a:t>
                </a:r>
                <a:r>
                  <a:rPr lang="ja-JP" altLang="en-US" sz="2200">
                    <a:ea typeface="DengXian" panose="02010600030101010101" pitchFamily="2" charset="-122"/>
                  </a:rPr>
                  <a:t>的近似</a:t>
                </a:r>
                <a:endParaRPr lang="en-GB" altLang="zh-CN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E5C0656-04A3-BBE5-FBE8-FD8E2500A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696" y="2648556"/>
                <a:ext cx="8156608" cy="4072920"/>
              </a:xfrm>
              <a:blipFill>
                <a:blip r:embed="rId2"/>
                <a:stretch>
                  <a:fillRect l="-776" t="-932" r="-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A4A3B8F-56D8-8FCE-25B8-3FFC856B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46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80BBEFE-4E17-D8AB-20FF-E164C1DA7614}"/>
              </a:ext>
            </a:extLst>
          </p:cNvPr>
          <p:cNvSpPr txBox="1"/>
          <p:nvPr/>
        </p:nvSpPr>
        <p:spPr>
          <a:xfrm>
            <a:off x="344905" y="1654384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矩阵的外</a:t>
            </a:r>
            <a:r>
              <a:rPr lang="ja-JP" altLang="en-US" sz="3200" b="1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积展开 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543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40924FF-75DB-86F1-ECB6-122C42BAF6BB}"/>
              </a:ext>
            </a:extLst>
          </p:cNvPr>
          <p:cNvSpPr txBox="1"/>
          <p:nvPr/>
        </p:nvSpPr>
        <p:spPr>
          <a:xfrm>
            <a:off x="344905" y="1654386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弗罗贝尼乌斯范数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6E1DDD49-9D1B-A265-C6E7-AADB8DB3E1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697" y="2506662"/>
                <a:ext cx="8156608" cy="410286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奇异</a:t>
                </a:r>
                <a:r>
                  <a:rPr lang="ja-JP" altLang="en-US" sz="2200">
                    <a:ea typeface="DengXian" panose="02010600030101010101" pitchFamily="2" charset="-122"/>
                  </a:rPr>
                  <a:t>值分解是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一种矩阵近似</a:t>
                </a:r>
                <a:r>
                  <a:rPr lang="ja-JP" altLang="en-US" sz="2200">
                    <a:ea typeface="DengXian" panose="02010600030101010101" pitchFamily="2" charset="-122"/>
                  </a:rPr>
                  <a:t>的方法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这个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近似是在弗罗贝尼乌斯</a:t>
                </a:r>
                <a:r>
                  <a:rPr lang="ja-JP" altLang="en-US" sz="2200">
                    <a:ea typeface="DengXian" panose="02010600030101010101" pitchFamily="2" charset="-122"/>
                  </a:rPr>
                  <a:t>范数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 (</a:t>
                </a:r>
                <a:r>
                  <a:rPr lang="en-GB" altLang="zh-CN" sz="2200" dirty="0" err="1">
                    <a:ea typeface="DengXian" panose="02010600030101010101" pitchFamily="2" charset="-122"/>
                  </a:rPr>
                  <a:t>Frobenius</a:t>
                </a:r>
                <a:r>
                  <a:rPr lang="en-GB" altLang="zh-CN" sz="2200" dirty="0">
                    <a:ea typeface="DengXian" panose="02010600030101010101" pitchFamily="2" charset="-122"/>
                  </a:rPr>
                  <a:t> norm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) </a:t>
                </a:r>
                <a:r>
                  <a:rPr lang="ja-JP" altLang="en-US" sz="2200">
                    <a:ea typeface="DengXian" panose="02010600030101010101" pitchFamily="2" charset="-122"/>
                  </a:rPr>
                  <a:t>意义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下</a:t>
                </a:r>
                <a:r>
                  <a:rPr lang="ja-JP" altLang="en-US" sz="2200">
                    <a:ea typeface="DengXian" panose="02010600030101010101" pitchFamily="2" charset="-122"/>
                  </a:rPr>
                  <a:t>的近似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矩阵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的弗罗贝尼乌斯范数是向量的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𝐿</m:t>
                    </m:r>
                    <m:r>
                      <a:rPr lang="en-US" altLang="zh-CN" sz="2200" b="0" i="1" baseline="-2500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范数的</a:t>
                </a:r>
                <a:r>
                  <a:rPr lang="ja-JP" altLang="en-US" sz="2200">
                    <a:ea typeface="DengXian" panose="02010600030101010101" pitchFamily="2" charset="-122"/>
                  </a:rPr>
                  <a:t>直接推广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对应机器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学习中的平方</a:t>
                </a:r>
                <a:r>
                  <a:rPr lang="ja-JP" altLang="en-US" sz="2200">
                    <a:ea typeface="DengXian" panose="02010600030101010101" pitchFamily="2" charset="-122"/>
                  </a:rPr>
                  <a:t>损失函数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设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定义矩阵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弗罗贝尼乌斯范数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为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altLang="zh-CN" sz="220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𝐹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𝑚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𝑗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6E1DDD49-9D1B-A265-C6E7-AADB8DB3E1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697" y="2506662"/>
                <a:ext cx="8156608" cy="4102860"/>
              </a:xfrm>
              <a:blipFill>
                <a:blip r:embed="rId2"/>
                <a:stretch>
                  <a:fillRect l="-776" t="-617" b="-37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671645B-1CAF-456E-5807-16F80E8AF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3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9C1C9A79-D8C5-B6ED-0A14-C0C9408D3D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2273" y="3004457"/>
                <a:ext cx="8305399" cy="335189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ja-JP" altLang="en-GB" sz="2600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引</a:t>
                </a:r>
                <a:r>
                  <a:rPr lang="ja-JP" altLang="en-US" sz="2600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理</a:t>
                </a:r>
                <a:r>
                  <a:rPr lang="en-US" altLang="zh-CN" sz="2600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15.1</a:t>
                </a:r>
                <a:r>
                  <a:rPr lang="zh-CN" altLang="en-US" sz="2600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 </a:t>
                </a:r>
                <a:endParaRPr lang="en-US" altLang="zh-CN" sz="2600" b="1" dirty="0">
                  <a:solidFill>
                    <a:srgbClr val="C00000"/>
                  </a:solidFill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   </a:t>
                </a:r>
                <a:r>
                  <a:rPr lang="zh-CN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    </a:t>
                </a:r>
                <a:r>
                  <a:rPr lang="zh-CN" altLang="en-US" sz="2400" dirty="0">
                    <a:ea typeface="DengXian" panose="02010600030101010101" pitchFamily="2" charset="-122"/>
                  </a:rPr>
                  <a:t>设矩阵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ea typeface="DengXian" panose="02010600030101010101" pitchFamily="2" charset="-122"/>
                  </a:rPr>
                  <a:t>的奇异值分解为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a:rPr lang="el-GR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400" dirty="0">
                    <a:ea typeface="DengXian" panose="02010600030101010101" pitchFamily="2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l-GR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ja-JP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ja-JP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400" dirty="0">
                    <a:ea typeface="DengXian" panose="02010600030101010101" pitchFamily="2" charset="-122"/>
                  </a:rPr>
                  <a:t>则</a:t>
                </a:r>
                <a:r>
                  <a:rPr lang="en-US" altLang="zh-CN" sz="2400" dirty="0">
                    <a:ea typeface="DengXian" panose="02010600030101010101" pitchFamily="2" charset="-122"/>
                  </a:rPr>
                  <a:t>: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sz="2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altLang="zh-CN" sz="2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𝐹</m:t>
                          </m:r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altLang="zh-CN" sz="24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9C1C9A79-D8C5-B6ED-0A14-C0C9408D3D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2273" y="3004457"/>
                <a:ext cx="8305399" cy="3351894"/>
              </a:xfrm>
              <a:blipFill>
                <a:blip r:embed="rId2"/>
                <a:stretch>
                  <a:fillRect l="-1220" t="-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F69ECF3-D662-F107-683E-9FDF37CC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48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92D89D46-3387-5F41-A580-BDF8E900CD47}"/>
              </a:ext>
            </a:extLst>
          </p:cNvPr>
          <p:cNvSpPr txBox="1"/>
          <p:nvPr/>
        </p:nvSpPr>
        <p:spPr>
          <a:xfrm>
            <a:off x="344905" y="1654386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弗罗贝尼乌斯范数 </a:t>
            </a:r>
          </a:p>
        </p:txBody>
      </p:sp>
    </p:spTree>
    <p:extLst>
      <p:ext uri="{BB962C8B-B14F-4D97-AF65-F5344CB8AC3E}">
        <p14:creationId xmlns:p14="http://schemas.microsoft.com/office/powerpoint/2010/main" val="1489698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265B9BA-BAE9-DE98-82BE-0E1C6CF635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853731"/>
                <a:ext cx="8021654" cy="350261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一般地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𝑄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阶</a:t>
                </a:r>
                <a:r>
                  <a:rPr lang="ja-JP" altLang="en-US" sz="2200">
                    <a:ea typeface="DengXian" panose="02010600030101010101" pitchFamily="2" charset="-122"/>
                  </a:rPr>
                  <a:t>正交矩阵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则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𝑄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𝐹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𝐹</m:t>
                        </m:r>
                      </m:sub>
                    </m:sSub>
                  </m:oMath>
                </a14:m>
                <a:endParaRPr lang="en-US" altLang="zh-CN" sz="2200" i="1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𝑄𝐴</m:t>
                              </m:r>
                            </m:e>
                          </m:d>
                        </m:e>
                        <m:sub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𝐹</m:t>
                          </m:r>
                        </m:sub>
                        <m:sup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p>
                      </m:sSubSup>
                      <m:r>
                        <a:rPr lang="en-US" altLang="ja-JP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(</m:t>
                              </m:r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𝑄</m:t>
                              </m:r>
                              <m:sSub>
                                <m:sSubPr>
                                  <m:ctrlP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,</m:t>
                              </m:r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𝑄</m:t>
                              </m:r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,</m:t>
                              </m:r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𝑄</m:t>
                              </m:r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𝐹</m:t>
                          </m:r>
                        </m:sub>
                        <m:sup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20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  <m:r>
                            <a:rPr lang="en-US" altLang="ja-JP" sz="220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220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ja-JP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𝑄</m:t>
                                  </m:r>
                                  <m:sSub>
                                    <m:sSubPr>
                                      <m:ctrlPr>
                                        <a:rPr lang="en-US" altLang="ja-JP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ja-JP" altLang="en-US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ja-JP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ja-JP" sz="2200" b="0" i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ja-JP" sz="2200" b="0" i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ja-JP" sz="220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ja-JP" sz="2200" dirty="0">
                              <a:ea typeface="DengXian" panose="02010600030101010101" pitchFamily="2" charset="-122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altLang="ja-JP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2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</m:t>
                              </m:r>
                              <m:r>
                                <a:rPr lang="en-US" altLang="ja-JP" sz="22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ja-JP" sz="22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ja-JP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ja-JP" altLang="en-US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ja-JP" sz="22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ja-JP" sz="22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ja-JP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𝐹</m:t>
                          </m:r>
                        </m:sub>
                        <m:sup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200" dirty="0"/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同样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𝑃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阶</a:t>
                </a:r>
                <a:r>
                  <a:rPr lang="ja-JP" altLang="en-US" sz="2200">
                    <a:ea typeface="DengXian" panose="02010600030101010101" pitchFamily="2" charset="-122"/>
                  </a:rPr>
                  <a:t>正交矩阵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则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US" altLang="zh-CN" sz="220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200" b="0" i="0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𝐹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𝐹</m:t>
                        </m:r>
                      </m:sub>
                    </m:sSub>
                  </m:oMath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𝐹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𝑈</m:t>
                            </m:r>
                            <m:r>
                              <a:rPr lang="el-GR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𝛴</m:t>
                            </m:r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200" i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𝐹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l-GR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𝛴</m:t>
                            </m:r>
                          </m:e>
                        </m:d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𝐹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265B9BA-BAE9-DE98-82BE-0E1C6CF63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853731"/>
                <a:ext cx="8021654" cy="3502619"/>
              </a:xfrm>
              <a:blipFill>
                <a:blip r:embed="rId2"/>
                <a:stretch>
                  <a:fillRect l="-790" t="-3610" b="-28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B77B152-10B5-7A06-B708-52DFF6FA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49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2F75135-A3DE-F893-181A-93D4FA35434B}"/>
              </a:ext>
            </a:extLst>
          </p:cNvPr>
          <p:cNvSpPr txBox="1"/>
          <p:nvPr/>
        </p:nvSpPr>
        <p:spPr>
          <a:xfrm>
            <a:off x="344905" y="1654386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弗罗贝尼乌斯范数 </a:t>
            </a:r>
          </a:p>
        </p:txBody>
      </p:sp>
    </p:spTree>
    <p:extLst>
      <p:ext uri="{BB962C8B-B14F-4D97-AF65-F5344CB8AC3E}">
        <p14:creationId xmlns:p14="http://schemas.microsoft.com/office/powerpoint/2010/main" val="387280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14A28A3-CF1C-4FF8-B1F2-D142FF8DE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7" t="17303" r="45197" b="19691"/>
          <a:stretch/>
        </p:blipFill>
        <p:spPr>
          <a:xfrm>
            <a:off x="367953" y="3010150"/>
            <a:ext cx="2464016" cy="286302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8CDC100-25CA-425C-AA6D-3F447F817B19}"/>
              </a:ext>
            </a:extLst>
          </p:cNvPr>
          <p:cNvSpPr txBox="1"/>
          <p:nvPr/>
        </p:nvSpPr>
        <p:spPr>
          <a:xfrm>
            <a:off x="343842" y="1639195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ea typeface="+mn-ea"/>
              </a:rPr>
              <a:t>矩阵分解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BCEF4C-2B89-47E1-AA6C-6006DEADE727}"/>
              </a:ext>
            </a:extLst>
          </p:cNvPr>
          <p:cNvSpPr txBox="1"/>
          <p:nvPr/>
        </p:nvSpPr>
        <p:spPr>
          <a:xfrm>
            <a:off x="2889851" y="2947693"/>
            <a:ext cx="410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LU</a:t>
            </a:r>
            <a:r>
              <a:rPr lang="zh-CN" altLang="en-US" sz="3200"/>
              <a:t>分解</a:t>
            </a:r>
            <a:r>
              <a:rPr lang="en-US" altLang="zh-CN" sz="3200"/>
              <a:t>: </a:t>
            </a:r>
            <a:r>
              <a:rPr lang="zh-CN" altLang="en-US" sz="3200"/>
              <a:t>所有方阵</a:t>
            </a:r>
            <a:r>
              <a:rPr lang="en-US" altLang="zh-CN" sz="3200"/>
              <a:t>  </a:t>
            </a:r>
            <a:endParaRPr lang="zh-CN" altLang="en-US" sz="32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FF8279-D881-4CF8-B08A-946FCD1C7CC4}"/>
              </a:ext>
            </a:extLst>
          </p:cNvPr>
          <p:cNvSpPr txBox="1"/>
          <p:nvPr/>
        </p:nvSpPr>
        <p:spPr>
          <a:xfrm>
            <a:off x="2889851" y="3551016"/>
            <a:ext cx="5393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Cholesky</a:t>
            </a:r>
            <a:r>
              <a:rPr lang="zh-CN" altLang="en-US" sz="3200"/>
              <a:t>分解</a:t>
            </a:r>
            <a:r>
              <a:rPr lang="en-US" altLang="zh-CN" sz="3200"/>
              <a:t>: </a:t>
            </a:r>
            <a:r>
              <a:rPr lang="zh-CN" altLang="en-US" sz="3200"/>
              <a:t>对称正定矩阵</a:t>
            </a:r>
            <a:r>
              <a:rPr lang="en-US" altLang="zh-CN" sz="3200"/>
              <a:t> </a:t>
            </a:r>
            <a:endParaRPr lang="zh-CN" altLang="en-US" sz="32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3C4ACD-01C9-462D-9AD2-E87219BA5341}"/>
              </a:ext>
            </a:extLst>
          </p:cNvPr>
          <p:cNvSpPr txBox="1"/>
          <p:nvPr/>
        </p:nvSpPr>
        <p:spPr>
          <a:xfrm>
            <a:off x="2889851" y="4141439"/>
            <a:ext cx="48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QR</a:t>
            </a:r>
            <a:r>
              <a:rPr lang="zh-CN" altLang="en-US" sz="3200"/>
              <a:t>分解</a:t>
            </a:r>
            <a:r>
              <a:rPr lang="en-US" altLang="zh-CN" sz="3200"/>
              <a:t>: </a:t>
            </a:r>
            <a:r>
              <a:rPr lang="zh-CN" altLang="en-US" sz="3200"/>
              <a:t>列线性无关矩阵</a:t>
            </a:r>
            <a:r>
              <a:rPr lang="en-US" altLang="zh-CN" sz="3200"/>
              <a:t>  </a:t>
            </a:r>
            <a:endParaRPr lang="zh-CN" altLang="en-US" sz="32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B04FF6-09F1-4E11-AC41-EAD050EB2376}"/>
              </a:ext>
            </a:extLst>
          </p:cNvPr>
          <p:cNvSpPr txBox="1"/>
          <p:nvPr/>
        </p:nvSpPr>
        <p:spPr>
          <a:xfrm>
            <a:off x="2889851" y="4697972"/>
            <a:ext cx="6088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特征分解</a:t>
            </a:r>
            <a:r>
              <a:rPr lang="en-US" altLang="zh-CN" sz="3200"/>
              <a:t>: </a:t>
            </a:r>
            <a:r>
              <a:rPr lang="zh-CN" altLang="en-US" sz="3200"/>
              <a:t>特征向量线性独立方阵</a:t>
            </a:r>
            <a:r>
              <a:rPr lang="en-US" altLang="zh-CN" sz="3200"/>
              <a:t> </a:t>
            </a:r>
            <a:endParaRPr lang="zh-CN" altLang="en-US" sz="32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1D33A3-8C16-4E3B-A7DD-66FA2EA4EE91}"/>
              </a:ext>
            </a:extLst>
          </p:cNvPr>
          <p:cNvSpPr txBox="1"/>
          <p:nvPr/>
        </p:nvSpPr>
        <p:spPr>
          <a:xfrm>
            <a:off x="2889851" y="5271662"/>
            <a:ext cx="290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奇异值分解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9DF76E8-D983-4D0E-AF80-99E59347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5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2546FB5-7D0D-6A2A-D91F-13CD768B0034}"/>
              </a:ext>
            </a:extLst>
          </p:cNvPr>
          <p:cNvSpPr txBox="1"/>
          <p:nvPr/>
        </p:nvSpPr>
        <p:spPr>
          <a:xfrm>
            <a:off x="371999" y="165357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矩阵的最优近似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034C1B7-C3D4-367F-B069-D7FDA8187B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5429" y="2595789"/>
                <a:ext cx="8487507" cy="412568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奇异值分解是在</a:t>
                </a:r>
                <a:r>
                  <a:rPr lang="ja-JP" altLang="en-US" sz="2200">
                    <a:ea typeface="DengXian" panose="02010600030101010101" pitchFamily="2" charset="-122"/>
                  </a:rPr>
                  <a:t>平方损失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 (</a:t>
                </a:r>
                <a:r>
                  <a:rPr lang="ja-JP" altLang="en-US" sz="2200">
                    <a:ea typeface="DengXian" panose="02010600030101010101" pitchFamily="2" charset="-122"/>
                  </a:rPr>
                  <a:t>弗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罗贝尼乌斯</a:t>
                </a:r>
                <a:r>
                  <a:rPr lang="ja-JP" altLang="en-US" sz="2200">
                    <a:ea typeface="DengXian" panose="02010600030101010101" pitchFamily="2" charset="-122"/>
                  </a:rPr>
                  <a:t>范数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) </a:t>
                </a:r>
                <a:r>
                  <a:rPr lang="ja-JP" altLang="en-US" sz="2200">
                    <a:ea typeface="DengXian" panose="02010600030101010101" pitchFamily="2" charset="-122"/>
                  </a:rPr>
                  <a:t>意义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下对矩阵的最</a:t>
                </a:r>
                <a:r>
                  <a:rPr lang="ja-JP" altLang="en-US" sz="2200">
                    <a:ea typeface="DengXian" panose="02010600030101010101" pitchFamily="2" charset="-122"/>
                  </a:rPr>
                  <a:t>优近似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即数据压缩 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ja-JP" sz="2400" b="1" dirty="0">
                  <a:solidFill>
                    <a:srgbClr val="C00000"/>
                  </a:solidFill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b="1">
                    <a:solidFill>
                      <a:srgbClr val="C00000"/>
                    </a:solidFill>
                    <a:ea typeface="DengXian" panose="02010600030101010101" pitchFamily="2" charset="-122"/>
                  </a:rPr>
                  <a:t>定理</a:t>
                </a:r>
                <a:r>
                  <a:rPr lang="en-US" altLang="zh-CN" sz="2400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15.2</a:t>
                </a:r>
                <a:r>
                  <a:rPr lang="zh-CN" altLang="en-US" sz="2400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 </a:t>
                </a:r>
                <a:r>
                  <a:rPr lang="en-US" altLang="zh-CN" sz="2400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(</a:t>
                </a:r>
                <a:r>
                  <a:rPr lang="zh-CN" altLang="en-US" sz="2400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矩阵最优近似存在</a:t>
                </a:r>
                <a:r>
                  <a:rPr lang="en-US" altLang="zh-CN" sz="2400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)</a:t>
                </a:r>
                <a:endParaRPr lang="en-US" altLang="ja-JP" sz="2400" b="1" dirty="0">
                  <a:solidFill>
                    <a:srgbClr val="C00000"/>
                  </a:solidFill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设矩阵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矩阵的秩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rank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)=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并设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为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中所有秩不超过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的矩阵集合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 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0&lt;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&lt;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则存在一个秩为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的矩阵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使得</a:t>
                </a: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𝐴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−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𝐹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func>
                      <m:func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 b="0" i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𝑆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𝐴</m:t>
                                </m:r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𝑆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𝐹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         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称矩阵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为矩阵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在弗罗贝尼乌斯范数意义下的最优近似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altLang="zh-CN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034C1B7-C3D4-367F-B069-D7FDA8187B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429" y="2595789"/>
                <a:ext cx="8487507" cy="4125687"/>
              </a:xfrm>
              <a:blipFill>
                <a:blip r:embed="rId2"/>
                <a:stretch>
                  <a:fillRect l="-1196" t="-9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B55CB3B-FE97-12DC-DD03-63D3AD2A7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3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1675E87C-F7BE-1ED0-15AA-ED706033F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6602" y="2512088"/>
                <a:ext cx="8305399" cy="4345912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定理</a:t>
                </a:r>
                <a:r>
                  <a:rPr lang="en-US" altLang="zh-CN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15.3</a:t>
                </a:r>
                <a:r>
                  <a:rPr lang="zh-CN" altLang="en-US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(</a:t>
                </a:r>
                <a:r>
                  <a:rPr lang="zh-CN" altLang="en-US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截断</a:t>
                </a:r>
                <a:r>
                  <a:rPr lang="en-US" altLang="zh-CN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SVD</a:t>
                </a:r>
                <a:r>
                  <a:rPr lang="zh-CN" altLang="en-US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与矩阵最优近似</a:t>
                </a:r>
                <a:r>
                  <a:rPr lang="en-US" altLang="zh-CN" b="1" dirty="0">
                    <a:solidFill>
                      <a:srgbClr val="C00000"/>
                    </a:solidFill>
                    <a:ea typeface="DengXian" panose="02010600030101010101" pitchFamily="2" charset="-122"/>
                  </a:rPr>
                  <a:t>)</a:t>
                </a:r>
                <a:r>
                  <a:rPr lang="en-US" altLang="zh-CN" sz="2600" dirty="0">
                    <a:ea typeface="DengXian" panose="02010600030101010101" pitchFamily="2" charset="-122"/>
                  </a:rPr>
                  <a:t>	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200" dirty="0">
                    <a:ea typeface="DengXian" panose="02010600030101010101" pitchFamily="2" charset="-122"/>
                  </a:rPr>
                  <a:t>         </a:t>
                </a:r>
                <a:r>
                  <a:rPr lang="zh-CN" altLang="en-US" sz="2600" dirty="0">
                    <a:ea typeface="DengXian" panose="02010600030101010101" pitchFamily="2" charset="-122"/>
                  </a:rPr>
                  <a:t>设矩阵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6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600" dirty="0">
                    <a:ea typeface="DengXian" panose="02010600030101010101" pitchFamily="2" charset="-122"/>
                  </a:rPr>
                  <a:t>矩阵的秩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60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rank</m:t>
                    </m:r>
                    <m:r>
                      <a:rPr lang="en-US" altLang="zh-CN" sz="26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r>
                      <a:rPr lang="en-US" altLang="zh-CN" sz="26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zh-CN" sz="26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)=</m:t>
                    </m:r>
                    <m:r>
                      <a:rPr lang="en-US" altLang="zh-CN" sz="26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</m:oMath>
                </a14:m>
                <a:r>
                  <a:rPr lang="en-US" altLang="zh-CN" sz="26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600" dirty="0">
                    <a:ea typeface="DengXian" panose="02010600030101010101" pitchFamily="2" charset="-122"/>
                  </a:rPr>
                  <a:t>有奇异值分解</a:t>
                </a:r>
                <a14:m>
                  <m:oMath xmlns:m="http://schemas.openxmlformats.org/officeDocument/2006/math">
                    <m:r>
                      <a:rPr lang="en-US" altLang="ja-JP" sz="26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ja-JP" sz="26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a:rPr lang="el-GR" altLang="ja-JP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sSup>
                      <m:sSupPr>
                        <m:ctrlPr>
                          <a:rPr lang="en-US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6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600" dirty="0">
                    <a:ea typeface="DengXian" panose="02010600030101010101" pitchFamily="2" charset="-122"/>
                  </a:rPr>
                  <a:t>并设</a:t>
                </a:r>
                <a14:m>
                  <m:oMath xmlns:m="http://schemas.openxmlformats.org/officeDocument/2006/math">
                    <m:r>
                      <a:rPr lang="en-US" altLang="zh-CN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zh-CN" altLang="en-US" sz="2600" i="1">
                        <a:latin typeface="Cambria Math" panose="02040503050406030204" pitchFamily="18" charset="0"/>
                      </a:rPr>
                      <m:t>为</m:t>
                    </m:r>
                    <m:sSup>
                      <m:sSupPr>
                        <m:ctrlPr>
                          <a:rPr lang="en-US" altLang="zh-C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600" dirty="0">
                    <a:ea typeface="DengXian" panose="02010600030101010101" pitchFamily="2" charset="-122"/>
                  </a:rPr>
                  <a:t>中所有秩不超过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en-US" sz="2600" dirty="0">
                    <a:ea typeface="DengXian" panose="02010600030101010101" pitchFamily="2" charset="-122"/>
                  </a:rPr>
                  <a:t>的矩阵集合</a:t>
                </a:r>
                <a:r>
                  <a:rPr lang="en-US" altLang="zh-CN" sz="2600" dirty="0"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0&lt;</m:t>
                    </m:r>
                    <m:r>
                      <a:rPr lang="en-US" altLang="zh-CN" sz="26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  <m:r>
                      <a:rPr lang="en-US" altLang="zh-CN" sz="26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&lt;</m:t>
                    </m:r>
                    <m:r>
                      <a:rPr lang="en-US" altLang="zh-CN" sz="26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</m:oMath>
                </a14:m>
                <a:r>
                  <a:rPr lang="en-US" altLang="zh-CN" sz="26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600" dirty="0">
                    <a:ea typeface="DengXian" panose="02010600030101010101" pitchFamily="2" charset="-122"/>
                  </a:rPr>
                  <a:t>若秩为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en-US" sz="2600" dirty="0">
                    <a:ea typeface="DengXian" panose="02010600030101010101" pitchFamily="2" charset="-122"/>
                  </a:rPr>
                  <a:t>的矩阵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  <m:r>
                      <a:rPr lang="en-US" altLang="zh-CN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2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zh-CN" altLang="en-US" sz="2600" dirty="0">
                    <a:ea typeface="DengXian" panose="02010600030101010101" pitchFamily="2" charset="-122"/>
                  </a:rPr>
                  <a:t>满足</a:t>
                </a:r>
                <a:r>
                  <a:rPr lang="en-US" altLang="zh-CN" sz="2600" dirty="0">
                    <a:ea typeface="DengXian" panose="02010600030101010101" pitchFamily="2" charset="-122"/>
                  </a:rPr>
                  <a:t>: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𝐴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−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𝐹</m:t>
                        </m:r>
                      </m:sub>
                    </m:sSub>
                    <m:r>
                      <a:rPr lang="en-US" altLang="zh-CN" sz="26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func>
                      <m:func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600" b="0" i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𝑆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altLang="zh-CN" sz="26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𝐴</m:t>
                                </m:r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𝑆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𝐹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GB" altLang="zh-CN" sz="2600" dirty="0">
                    <a:ea typeface="DengXian" panose="02010600030101010101" pitchFamily="2" charset="-122"/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zh-CN" altLang="en-US" sz="2600" dirty="0">
                    <a:ea typeface="DengXian" panose="02010600030101010101" pitchFamily="2" charset="-122"/>
                  </a:rPr>
                  <a:t>则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6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𝐴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−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𝐹</m:t>
                        </m:r>
                      </m:sub>
                    </m:sSub>
                    <m:r>
                      <a:rPr lang="en-US" altLang="zh-CN" sz="26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zh-CN" altLang="en-US" sz="26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𝑘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zh-CN" altLang="en-US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𝑘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+2</m:t>
                            </m:r>
                          </m:sub>
                          <m:sup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</m:t>
                        </m:r>
                        <m:r>
                          <a:rPr lang="en-US" altLang="zh-CN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Sup>
                          <m:sSubSup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zh-CN" altLang="en-US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GB" altLang="zh-CN" sz="2600" dirty="0">
                    <a:ea typeface="DengXian" panose="02010600030101010101" pitchFamily="2" charset="-122"/>
                  </a:rPr>
                  <a:t>        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600" dirty="0">
                    <a:ea typeface="DengXian" panose="02010600030101010101" pitchFamily="2" charset="-122"/>
                  </a:rPr>
                  <a:t>特别地</a:t>
                </a:r>
                <a:r>
                  <a:rPr lang="en-US" altLang="zh-CN" sz="26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600" dirty="0">
                    <a:ea typeface="DengXian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6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sSup>
                      <m:sSup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6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6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600" dirty="0">
                    <a:ea typeface="DengXian" panose="02010600030101010101" pitchFamily="2" charset="-122"/>
                  </a:rPr>
                  <a:t>其中</a:t>
                </a:r>
                <a:endParaRPr lang="en-US" altLang="zh-CN" sz="26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l-GR" altLang="zh-C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26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6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CN" sz="2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𝛴</m:t>
                                    </m:r>
                                  </m:e>
                                  <m:sub>
                                    <m:r>
                                      <a:rPr lang="en-US" altLang="zh-CN" sz="26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6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600" dirty="0">
                    <a:ea typeface="DengXian" panose="02010600030101010101" pitchFamily="2" charset="-122"/>
                  </a:rPr>
                  <a:t>则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6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𝐴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𝐹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</m:oMath>
                </a14:m>
                <a:r>
                  <a:rPr lang="en-US" altLang="zh-CN" sz="26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zh-CN" altLang="en-US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𝑘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zh-CN" altLang="en-US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𝑘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+2</m:t>
                            </m:r>
                          </m:sub>
                          <m:sup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Sup>
                          <m:sSubSup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zh-CN" altLang="en-US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sz="26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</m:oMath>
                </a14:m>
                <a:r>
                  <a:rPr lang="en-US" altLang="zh-CN" sz="26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6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𝑆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altLang="zh-CN" sz="26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𝐴</m:t>
                                </m:r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𝑆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𝐹</m:t>
                            </m:r>
                          </m:sub>
                        </m:sSub>
                      </m:e>
                    </m:func>
                  </m:oMath>
                </a14:m>
                <a:endParaRPr lang="zh-CN" altLang="en-US" sz="26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GB" altLang="zh-CN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1675E87C-F7BE-1ED0-15AA-ED706033F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602" y="2512088"/>
                <a:ext cx="8305399" cy="4345912"/>
              </a:xfrm>
              <a:blipFill>
                <a:blip r:embed="rId2"/>
                <a:stretch>
                  <a:fillRect l="-916" t="-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7546257-2790-6B69-78CE-93316748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51D89E4-6463-F4C6-8716-381E7CC4F297}"/>
              </a:ext>
            </a:extLst>
          </p:cNvPr>
          <p:cNvSpPr txBox="1"/>
          <p:nvPr/>
        </p:nvSpPr>
        <p:spPr>
          <a:xfrm>
            <a:off x="371999" y="165357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矩阵的最优近似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58998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33C92DC-8B26-1B06-4FAB-5772DB3D5B09}"/>
              </a:ext>
            </a:extLst>
          </p:cNvPr>
          <p:cNvSpPr txBox="1"/>
          <p:nvPr/>
        </p:nvSpPr>
        <p:spPr>
          <a:xfrm>
            <a:off x="390617" y="1787360"/>
            <a:ext cx="8214237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提纲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E04D95A-6B1C-A293-2A26-6E6AA09A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46" y="3088888"/>
            <a:ext cx="8065708" cy="31265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奇异值分解的定义与定理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奇异值分解的计算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矩阵的最优近似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70C0"/>
                </a:solidFill>
              </a:rPr>
              <a:t>奇异值分解的应用案例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ED5CCED-F8EB-F035-870B-7CE9552C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16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5128DAB-3FAF-C206-0E4D-0056D545A17A}"/>
              </a:ext>
            </a:extLst>
          </p:cNvPr>
          <p:cNvSpPr txBox="1"/>
          <p:nvPr/>
        </p:nvSpPr>
        <p:spPr>
          <a:xfrm>
            <a:off x="371999" y="165357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图像压缩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EFB9B81-3625-D538-EB61-A864834E72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697" y="2743200"/>
                <a:ext cx="8183701" cy="353801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例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: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3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20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×240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像素</m:t>
                    </m:r>
                  </m:oMath>
                </a14:m>
                <a:r>
                  <a:rPr lang="zh-CN" altLang="en-US" sz="2200" b="0" dirty="0">
                    <a:ea typeface="DengXian" panose="02010600030101010101" pitchFamily="2" charset="-122"/>
                  </a:rPr>
                  <a:t>的图像</a:t>
                </a:r>
                <a:r>
                  <a:rPr lang="en-US" altLang="zh-CN" sz="2200" b="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共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76800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个单元</a:t>
                </a: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51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足够小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则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50</m:t>
                            </m:r>
                          </m:sub>
                        </m:sSub>
                      </m:e>
                    </m:d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𝑘</m:t>
                            </m:r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50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ja-JP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ja-JP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ja-JP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𝑘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ja-JP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ja-JP" sz="22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T</m:t>
                                </m:r>
                              </m:sup>
                            </m:sSubSup>
                          </m:e>
                        </m:nary>
                      </m:e>
                    </m:d>
                    <m:r>
                      <a:rPr lang="en-US" altLang="ja-JP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begChr m:val="‖"/>
                        <m:endChr m:val="‖"/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只需存储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50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320+240+1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=28050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个单元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节省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63.5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%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空间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EFB9B81-3625-D538-EB61-A864834E72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697" y="2743200"/>
                <a:ext cx="8183701" cy="3538015"/>
              </a:xfrm>
              <a:blipFill>
                <a:blip r:embed="rId2"/>
                <a:stretch>
                  <a:fillRect l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CEB60-1FA7-2C44-0DC9-ECE2314F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1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1763075-7668-5389-D89C-611B20067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43" y="3054612"/>
            <a:ext cx="5274310" cy="35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5399915-83FE-B58B-56EE-720CC474A3BF}"/>
              </a:ext>
            </a:extLst>
          </p:cNvPr>
          <p:cNvSpPr txBox="1"/>
          <p:nvPr/>
        </p:nvSpPr>
        <p:spPr>
          <a:xfrm>
            <a:off x="466602" y="2517620"/>
            <a:ext cx="70162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ea typeface="DengXian" panose="02010600030101010101" pitchFamily="2" charset="-122"/>
              </a:rPr>
              <a:t>数字图像矩阵的奇异值分布大致呈现</a:t>
            </a:r>
            <a:r>
              <a:rPr lang="en-US" altLang="zh-CN" sz="2200" dirty="0">
                <a:ea typeface="DengXian" panose="02010600030101010101" pitchFamily="2" charset="-122"/>
              </a:rPr>
              <a:t> “</a:t>
            </a:r>
            <a:r>
              <a:rPr lang="zh-CN" altLang="en-US" sz="2200" dirty="0">
                <a:ea typeface="DengXian" panose="02010600030101010101" pitchFamily="2" charset="-122"/>
              </a:rPr>
              <a:t>大</a:t>
            </a:r>
            <a:r>
              <a:rPr lang="en-US" altLang="zh-CN" sz="2200" dirty="0">
                <a:ea typeface="DengXian" panose="02010600030101010101" pitchFamily="2" charset="-122"/>
              </a:rPr>
              <a:t>L </a:t>
            </a:r>
            <a:r>
              <a:rPr lang="zh-CN" altLang="en-US" sz="2200" dirty="0">
                <a:ea typeface="DengXian" panose="02010600030101010101" pitchFamily="2" charset="-122"/>
              </a:rPr>
              <a:t>曲线</a:t>
            </a:r>
            <a:r>
              <a:rPr lang="en-US" altLang="zh-CN" sz="2200" kern="100" dirty="0">
                <a:ea typeface="宋体" panose="02010600030101010101" pitchFamily="2" charset="-122"/>
              </a:rPr>
              <a:t>”</a:t>
            </a:r>
            <a:endParaRPr lang="zh-CN" altLang="en-US" sz="220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3259896-39C5-D22F-F080-057C9EC0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54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991569E2-61A0-380A-CB6A-DE703C071B2B}"/>
              </a:ext>
            </a:extLst>
          </p:cNvPr>
          <p:cNvSpPr txBox="1"/>
          <p:nvPr/>
        </p:nvSpPr>
        <p:spPr>
          <a:xfrm>
            <a:off x="371999" y="165357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图像压缩</a:t>
            </a:r>
          </a:p>
        </p:txBody>
      </p:sp>
    </p:spTree>
    <p:extLst>
      <p:ext uri="{BB962C8B-B14F-4D97-AF65-F5344CB8AC3E}">
        <p14:creationId xmlns:p14="http://schemas.microsoft.com/office/powerpoint/2010/main" val="37659143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513022-38AE-56EA-9107-E895B66E4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t="-1892" r="7401" b="-1"/>
          <a:stretch/>
        </p:blipFill>
        <p:spPr bwMode="auto">
          <a:xfrm>
            <a:off x="121178" y="2552282"/>
            <a:ext cx="4450822" cy="36877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83BD9E-D003-D523-1BE6-16F4A75F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55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1FCA32-8232-AD51-8CFD-80AD89DCF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9" r="7761"/>
          <a:stretch/>
        </p:blipFill>
        <p:spPr bwMode="auto">
          <a:xfrm>
            <a:off x="4740949" y="2647744"/>
            <a:ext cx="4197706" cy="35922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19BEC075-62A7-DAC5-41EF-AFB26B9F9847}"/>
              </a:ext>
            </a:extLst>
          </p:cNvPr>
          <p:cNvSpPr txBox="1"/>
          <p:nvPr/>
        </p:nvSpPr>
        <p:spPr>
          <a:xfrm>
            <a:off x="371999" y="165357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图像压缩</a:t>
            </a:r>
          </a:p>
        </p:txBody>
      </p:sp>
    </p:spTree>
    <p:extLst>
      <p:ext uri="{BB962C8B-B14F-4D97-AF65-F5344CB8AC3E}">
        <p14:creationId xmlns:p14="http://schemas.microsoft.com/office/powerpoint/2010/main" val="3278789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83BD9E-D003-D523-1BE6-16F4A75F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56</a:t>
            </a:fld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D69B26-25AF-9DE1-F2CA-0EF838488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" t="6139" r="6473" b="4349"/>
          <a:stretch/>
        </p:blipFill>
        <p:spPr bwMode="auto">
          <a:xfrm>
            <a:off x="136655" y="2798712"/>
            <a:ext cx="4388043" cy="32813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9C867D-3B07-C956-7FD8-E2705CEDA7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5" t="6685" r="6499" b="7186"/>
          <a:stretch/>
        </p:blipFill>
        <p:spPr bwMode="auto">
          <a:xfrm>
            <a:off x="4619304" y="2819624"/>
            <a:ext cx="4433165" cy="31800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224F23A-86F3-209E-1919-8208AB693244}"/>
              </a:ext>
            </a:extLst>
          </p:cNvPr>
          <p:cNvSpPr txBox="1"/>
          <p:nvPr/>
        </p:nvSpPr>
        <p:spPr>
          <a:xfrm>
            <a:off x="371999" y="165357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图像压缩</a:t>
            </a:r>
          </a:p>
        </p:txBody>
      </p:sp>
    </p:spTree>
    <p:extLst>
      <p:ext uri="{BB962C8B-B14F-4D97-AF65-F5344CB8AC3E}">
        <p14:creationId xmlns:p14="http://schemas.microsoft.com/office/powerpoint/2010/main" val="17279553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5128DAB-3FAF-C206-0E4D-0056D545A17A}"/>
              </a:ext>
            </a:extLst>
          </p:cNvPr>
          <p:cNvSpPr txBox="1"/>
          <p:nvPr/>
        </p:nvSpPr>
        <p:spPr>
          <a:xfrm>
            <a:off x="371999" y="165357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电影推荐系统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83BD9E-D003-D523-1BE6-16F4A75F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3520B9F-684B-6B08-2DFF-9CAC9AF14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97" y="2743200"/>
            <a:ext cx="8183701" cy="397827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200" dirty="0" err="1">
                <a:ea typeface="DengXian" panose="02010600030101010101" pitchFamily="2" charset="-122"/>
              </a:rPr>
              <a:t>MovieLens</a:t>
            </a:r>
            <a:r>
              <a:rPr lang="en-US" altLang="zh-CN" sz="2200" dirty="0">
                <a:ea typeface="DengXian" panose="02010600030101010101" pitchFamily="2" charset="-122"/>
              </a:rPr>
              <a:t>,</a:t>
            </a:r>
            <a:r>
              <a:rPr lang="zh-CN" altLang="en-US" sz="2200" dirty="0">
                <a:ea typeface="DengXian" panose="02010600030101010101" pitchFamily="2" charset="-122"/>
              </a:rPr>
              <a:t> </a:t>
            </a:r>
            <a:r>
              <a:rPr lang="en" altLang="zh-CN" sz="2200" dirty="0">
                <a:ea typeface="DengXian" panose="02010600030101010101" pitchFamily="2" charset="-122"/>
              </a:rPr>
              <a:t>a</a:t>
            </a:r>
            <a:r>
              <a:rPr lang="zh-CN" altLang="en-US" sz="2200" dirty="0">
                <a:ea typeface="DengXian" panose="02010600030101010101" pitchFamily="2" charset="-122"/>
              </a:rPr>
              <a:t> </a:t>
            </a:r>
            <a:r>
              <a:rPr lang="en" altLang="zh-CN" sz="2200" dirty="0">
                <a:ea typeface="DengXian" panose="02010600030101010101" pitchFamily="2" charset="-122"/>
              </a:rPr>
              <a:t>non-commercial, research-oriented experimental site</a:t>
            </a:r>
            <a:endParaRPr lang="en-US" altLang="zh-CN" sz="2200" dirty="0"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200" dirty="0">
                <a:ea typeface="DengXian" panose="02010600030101010101" pitchFamily="2" charset="-122"/>
              </a:rPr>
              <a:t>U</a:t>
            </a:r>
            <a:r>
              <a:rPr lang="en" altLang="zh-CN" sz="2200" dirty="0" err="1">
                <a:ea typeface="DengXian" panose="02010600030101010101" pitchFamily="2" charset="-122"/>
              </a:rPr>
              <a:t>ses</a:t>
            </a:r>
            <a:r>
              <a:rPr lang="en" altLang="zh-CN" sz="2200" dirty="0">
                <a:ea typeface="DengXian" panose="02010600030101010101" pitchFamily="2" charset="-122"/>
              </a:rPr>
              <a:t> a</a:t>
            </a:r>
            <a:r>
              <a:rPr lang="zh-CN" altLang="en-US" sz="2200" dirty="0">
                <a:ea typeface="DengXian" panose="02010600030101010101" pitchFamily="2" charset="-122"/>
              </a:rPr>
              <a:t> </a:t>
            </a:r>
            <a:r>
              <a:rPr lang="en" altLang="zh-CN" sz="2200" dirty="0">
                <a:ea typeface="DengXian" panose="02010600030101010101" pitchFamily="2" charset="-122"/>
              </a:rPr>
              <a:t>combination of collaborative filtering and association rules to recommend movies</a:t>
            </a:r>
            <a:r>
              <a:rPr lang="zh-CN" altLang="en-US" sz="2200" dirty="0">
                <a:ea typeface="DengXian" panose="02010600030101010101" pitchFamily="2" charset="-122"/>
              </a:rPr>
              <a:t> </a:t>
            </a:r>
            <a:r>
              <a:rPr lang="en" altLang="zh-CN" sz="2200" dirty="0">
                <a:ea typeface="DengXian" panose="02010600030101010101" pitchFamily="2" charset="-122"/>
              </a:rPr>
              <a:t>to users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" altLang="zh-CN" sz="2200" dirty="0"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altLang="zh-CN" sz="2200" dirty="0" err="1">
                <a:ea typeface="DengXian" panose="02010600030101010101" pitchFamily="2" charset="-122"/>
              </a:rPr>
              <a:t>MovieLens</a:t>
            </a:r>
            <a:r>
              <a:rPr lang="en" altLang="zh-CN" sz="2200" dirty="0">
                <a:ea typeface="DengXian" panose="02010600030101010101" pitchFamily="2" charset="-122"/>
              </a:rPr>
              <a:t> 100K Dataset</a:t>
            </a:r>
            <a:r>
              <a:rPr lang="en-US" altLang="zh-CN" sz="2200" dirty="0">
                <a:ea typeface="DengXian" panose="02010600030101010101" pitchFamily="2" charset="-122"/>
              </a:rPr>
              <a:t>:</a:t>
            </a:r>
            <a:r>
              <a:rPr lang="zh-CN" altLang="en-US" sz="2200" dirty="0">
                <a:ea typeface="DengXian" panose="02010600030101010101" pitchFamily="2" charset="-122"/>
              </a:rPr>
              <a:t> </a:t>
            </a:r>
            <a:r>
              <a:rPr lang="en" altLang="zh-CN" sz="2200" dirty="0">
                <a:ea typeface="DengXian" panose="02010600030101010101" pitchFamily="2" charset="-122"/>
              </a:rPr>
              <a:t>http://</a:t>
            </a:r>
            <a:r>
              <a:rPr lang="en" altLang="zh-CN" sz="2200" dirty="0" err="1">
                <a:ea typeface="DengXian" panose="02010600030101010101" pitchFamily="2" charset="-122"/>
              </a:rPr>
              <a:t>files.grouplens.org</a:t>
            </a:r>
            <a:r>
              <a:rPr lang="en" altLang="zh-CN" sz="2200" dirty="0">
                <a:ea typeface="DengXian" panose="02010600030101010101" pitchFamily="2" charset="-122"/>
              </a:rPr>
              <a:t>/datasets/</a:t>
            </a:r>
            <a:r>
              <a:rPr lang="en" altLang="zh-CN" sz="2200" dirty="0" err="1">
                <a:ea typeface="DengXian" panose="02010600030101010101" pitchFamily="2" charset="-122"/>
              </a:rPr>
              <a:t>movielens</a:t>
            </a:r>
            <a:r>
              <a:rPr lang="en" altLang="zh-CN" sz="2200" dirty="0">
                <a:ea typeface="DengXian" panose="02010600030101010101" pitchFamily="2" charset="-122"/>
              </a:rPr>
              <a:t>/ml-100k.zip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altLang="zh-CN" sz="2200" b="1" dirty="0">
                <a:solidFill>
                  <a:srgbClr val="0065B0"/>
                </a:solidFill>
                <a:ea typeface="DengXian" panose="02010600030101010101" pitchFamily="2" charset="-122"/>
              </a:rPr>
              <a:t>100,000</a:t>
            </a:r>
            <a:r>
              <a:rPr lang="zh-CN" altLang="en-US" sz="2200" dirty="0">
                <a:ea typeface="DengXian" panose="02010600030101010101" pitchFamily="2" charset="-122"/>
              </a:rPr>
              <a:t> </a:t>
            </a:r>
            <a:r>
              <a:rPr lang="en" altLang="zh-CN" sz="2200" dirty="0">
                <a:ea typeface="DengXian" panose="02010600030101010101" pitchFamily="2" charset="-122"/>
              </a:rPr>
              <a:t>ratings (1–5) from </a:t>
            </a:r>
            <a:r>
              <a:rPr lang="en" altLang="zh-CN" sz="2200" b="1" dirty="0">
                <a:solidFill>
                  <a:srgbClr val="0065B0"/>
                </a:solidFill>
                <a:ea typeface="DengXian" panose="02010600030101010101" pitchFamily="2" charset="-122"/>
              </a:rPr>
              <a:t>943</a:t>
            </a:r>
            <a:r>
              <a:rPr lang="en" altLang="zh-CN" sz="2200" dirty="0">
                <a:ea typeface="DengXian" panose="02010600030101010101" pitchFamily="2" charset="-122"/>
              </a:rPr>
              <a:t> users on </a:t>
            </a:r>
            <a:r>
              <a:rPr lang="en" altLang="zh-CN" sz="2200" b="1" dirty="0">
                <a:solidFill>
                  <a:srgbClr val="0065B0"/>
                </a:solidFill>
                <a:ea typeface="DengXian" panose="02010600030101010101" pitchFamily="2" charset="-122"/>
              </a:rPr>
              <a:t>1682</a:t>
            </a:r>
            <a:r>
              <a:rPr lang="en" altLang="zh-CN" sz="2200" dirty="0">
                <a:ea typeface="DengXian" panose="02010600030101010101" pitchFamily="2" charset="-122"/>
              </a:rPr>
              <a:t> movies</a:t>
            </a:r>
            <a:r>
              <a:rPr lang="en-US" altLang="zh-CN" sz="2200" dirty="0">
                <a:ea typeface="DengXian" panose="02010600030101010101" pitchFamily="2" charset="-122"/>
              </a:rPr>
              <a:t>,</a:t>
            </a:r>
            <a:r>
              <a:rPr lang="zh-CN" altLang="en-US" sz="2200" dirty="0">
                <a:ea typeface="DengXian" panose="02010600030101010101" pitchFamily="2" charset="-122"/>
              </a:rPr>
              <a:t> </a:t>
            </a:r>
            <a:r>
              <a:rPr lang="en-US" altLang="zh-CN" sz="2200" dirty="0">
                <a:ea typeface="DengXian" panose="02010600030101010101" pitchFamily="2" charset="-122"/>
              </a:rPr>
              <a:t>e</a:t>
            </a:r>
            <a:r>
              <a:rPr lang="en" altLang="zh-CN" sz="2200" dirty="0">
                <a:ea typeface="DengXian" panose="02010600030101010101" pitchFamily="2" charset="-122"/>
              </a:rPr>
              <a:t>ach user has rated at least</a:t>
            </a:r>
            <a:r>
              <a:rPr lang="zh-CN" altLang="en-US" sz="2200" dirty="0">
                <a:ea typeface="DengXian" panose="02010600030101010101" pitchFamily="2" charset="-122"/>
              </a:rPr>
              <a:t> </a:t>
            </a:r>
            <a:r>
              <a:rPr lang="en" altLang="zh-CN" sz="2200" dirty="0">
                <a:ea typeface="DengXian" panose="02010600030101010101" pitchFamily="2" charset="-122"/>
              </a:rPr>
              <a:t>20 movies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200" dirty="0">
                <a:ea typeface="DengXian" panose="02010600030101010101" pitchFamily="2" charset="-122"/>
              </a:rPr>
              <a:t>S</a:t>
            </a:r>
            <a:r>
              <a:rPr lang="en" altLang="zh-CN" sz="2200" dirty="0" err="1">
                <a:ea typeface="DengXian" panose="02010600030101010101" pitchFamily="2" charset="-122"/>
              </a:rPr>
              <a:t>imple</a:t>
            </a:r>
            <a:r>
              <a:rPr lang="en" altLang="zh-CN" sz="2200" dirty="0">
                <a:ea typeface="DengXian" panose="02010600030101010101" pitchFamily="2" charset="-122"/>
              </a:rPr>
              <a:t> demographic info for the users is recorded, such as age,</a:t>
            </a:r>
            <a:r>
              <a:rPr lang="zh-CN" altLang="en-US" sz="2200" dirty="0">
                <a:ea typeface="DengXian" panose="02010600030101010101" pitchFamily="2" charset="-122"/>
              </a:rPr>
              <a:t> </a:t>
            </a:r>
            <a:r>
              <a:rPr lang="en" altLang="zh-CN" sz="2200" dirty="0">
                <a:ea typeface="DengXian" panose="02010600030101010101" pitchFamily="2" charset="-122"/>
              </a:rPr>
              <a:t>gender, occupation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" altLang="zh-CN" sz="2200" dirty="0"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" altLang="zh-CN" sz="2200" dirty="0"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226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83BD9E-D003-D523-1BE6-16F4A75F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F8EDF13B-2ADB-0C26-7C21-8FE952675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97" y="2743200"/>
            <a:ext cx="8183701" cy="397827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2200" dirty="0">
                <a:ea typeface="DengXian" panose="02010600030101010101" pitchFamily="2" charset="-122"/>
              </a:rPr>
              <a:t>u1.base</a:t>
            </a:r>
            <a:r>
              <a:rPr lang="zh-CN" altLang="en-US" sz="2200" dirty="0">
                <a:ea typeface="DengXian" panose="02010600030101010101" pitchFamily="2" charset="-122"/>
              </a:rPr>
              <a:t> </a:t>
            </a:r>
            <a:r>
              <a:rPr lang="en-US" altLang="zh-CN" sz="2200" dirty="0">
                <a:ea typeface="DengXian" panose="02010600030101010101" pitchFamily="2" charset="-122"/>
              </a:rPr>
              <a:t>of</a:t>
            </a:r>
            <a:r>
              <a:rPr lang="zh-CN" altLang="en-US" sz="2200" dirty="0">
                <a:ea typeface="DengXian" panose="02010600030101010101" pitchFamily="2" charset="-122"/>
              </a:rPr>
              <a:t> </a:t>
            </a:r>
            <a:r>
              <a:rPr lang="en-US" altLang="zh-CN" sz="2200" dirty="0">
                <a:ea typeface="DengXian" panose="02010600030101010101" pitchFamily="2" charset="-122"/>
              </a:rPr>
              <a:t>the</a:t>
            </a:r>
            <a:r>
              <a:rPr lang="zh-CN" altLang="en-US" sz="2200" dirty="0">
                <a:ea typeface="DengXian" panose="02010600030101010101" pitchFamily="2" charset="-122"/>
              </a:rPr>
              <a:t> </a:t>
            </a:r>
            <a:r>
              <a:rPr lang="en-US" altLang="zh-CN" sz="2200" dirty="0" err="1">
                <a:ea typeface="DengXian" panose="02010600030101010101" pitchFamily="2" charset="-122"/>
              </a:rPr>
              <a:t>MovieLens</a:t>
            </a:r>
            <a:r>
              <a:rPr lang="zh-CN" altLang="en-US" sz="2200" dirty="0">
                <a:ea typeface="DengXian" panose="02010600030101010101" pitchFamily="2" charset="-122"/>
              </a:rPr>
              <a:t> </a:t>
            </a:r>
            <a:r>
              <a:rPr lang="en-US" altLang="zh-CN" sz="2200" dirty="0">
                <a:ea typeface="DengXian" panose="02010600030101010101" pitchFamily="2" charset="-122"/>
              </a:rPr>
              <a:t>100K</a:t>
            </a:r>
            <a:r>
              <a:rPr lang="zh-CN" altLang="en-US" sz="2200" dirty="0">
                <a:ea typeface="DengXian" panose="02010600030101010101" pitchFamily="2" charset="-122"/>
              </a:rPr>
              <a:t> </a:t>
            </a:r>
            <a:r>
              <a:rPr lang="en-US" altLang="zh-CN" sz="2200" dirty="0">
                <a:ea typeface="DengXian" panose="02010600030101010101" pitchFamily="2" charset="-122"/>
              </a:rPr>
              <a:t>Dataset</a:t>
            </a:r>
            <a:endParaRPr lang="en" altLang="zh-CN" sz="2200" dirty="0">
              <a:ea typeface="DengXian" panose="02010600030101010101" pitchFamily="2" charset="-122"/>
            </a:endParaRPr>
          </a:p>
          <a:p>
            <a:endParaRPr lang="en" altLang="zh-CN" sz="2200" dirty="0">
              <a:ea typeface="DengXian" panose="02010600030101010101" pitchFamily="2" charset="-122"/>
            </a:endParaRPr>
          </a:p>
          <a:p>
            <a:endParaRPr lang="en" altLang="zh-CN" sz="2200" dirty="0">
              <a:ea typeface="DengXian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A7B787-2302-1D9B-7492-2B735151D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67" y="3273008"/>
            <a:ext cx="5932283" cy="268343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5A3C81A-6726-6DE6-9474-83E82E8D1003}"/>
              </a:ext>
            </a:extLst>
          </p:cNvPr>
          <p:cNvSpPr/>
          <p:nvPr/>
        </p:nvSpPr>
        <p:spPr>
          <a:xfrm>
            <a:off x="4490518" y="3322622"/>
            <a:ext cx="1683944" cy="261571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65B0"/>
              </a:solidFill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37314D08-96FB-5335-BA8A-45FBABD88141}"/>
              </a:ext>
            </a:extLst>
          </p:cNvPr>
          <p:cNvSpPr txBox="1"/>
          <p:nvPr/>
        </p:nvSpPr>
        <p:spPr>
          <a:xfrm>
            <a:off x="371999" y="165357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电影推荐系统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53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83BD9E-D003-D523-1BE6-16F4A75F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F8EDF13B-2ADB-0C26-7C21-8FE9526759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697" y="2743200"/>
                <a:ext cx="8183701" cy="397827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altLang="zh-CN" sz="2200" dirty="0">
                    <a:ea typeface="DengXian" panose="02010600030101010101" pitchFamily="2" charset="-122"/>
                  </a:rPr>
                  <a:t>The SVD-based recommendation algorithm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en" altLang="zh-CN" sz="2200" dirty="0">
                    <a:ea typeface="DengXian" panose="02010600030101010101" pitchFamily="2" charset="-122"/>
                  </a:rPr>
                  <a:t>introduced here can be used to predict the user’s rating of the unwatched movie, and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en" altLang="zh-CN" sz="2200" dirty="0">
                    <a:ea typeface="DengXian" panose="02010600030101010101" pitchFamily="2" charset="-122"/>
                  </a:rPr>
                  <a:t>then the movie can be recommended to the user according to the predicted rating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CN" sz="2200" dirty="0">
                    <a:ea typeface="DengXian" panose="02010600030101010101" pitchFamily="2" charset="-122"/>
                  </a:rPr>
                  <a:t>Assume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that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the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data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are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loaded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as </a:t>
                </a:r>
                <a14:m>
                  <m:oMath xmlns:m="http://schemas.openxmlformats.org/officeDocument/2006/math"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kumimoji="1"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]</m:t>
                    </m:r>
                    <m:r>
                      <a:rPr kumimoji="1"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kumimoji="1" lang="zh-CN" altLang="en-US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11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200" i="1" dirty="0">
                    <a:ea typeface="DengXian" panose="02010600030101010101" pitchFamily="2" charset="-122"/>
                  </a:rPr>
                  <a:t>A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en" altLang="zh-CN" sz="2200" dirty="0">
                    <a:ea typeface="DengXian" panose="02010600030101010101" pitchFamily="2" charset="-122"/>
                  </a:rPr>
                  <a:t>is </a:t>
                </a:r>
                <a:r>
                  <a:rPr lang="en" altLang="zh-CN" sz="2200" b="1" dirty="0">
                    <a:solidFill>
                      <a:srgbClr val="0065B0"/>
                    </a:solidFill>
                    <a:ea typeface="DengXian" panose="02010600030101010101" pitchFamily="2" charset="-122"/>
                  </a:rPr>
                  <a:t>sparse</a:t>
                </a:r>
                <a:r>
                  <a:rPr lang="en" altLang="zh-CN" sz="2200" dirty="0">
                    <a:ea typeface="DengXian" panose="02010600030101010101" pitchFamily="2" charset="-122"/>
                  </a:rPr>
                  <a:t> since the number of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en" altLang="zh-CN" sz="2200" dirty="0">
                    <a:ea typeface="DengXian" panose="02010600030101010101" pitchFamily="2" charset="-122"/>
                  </a:rPr>
                  <a:t>movies is larger and each user only rated a few of them</a:t>
                </a:r>
              </a:p>
              <a:p>
                <a:pPr>
                  <a:lnSpc>
                    <a:spcPct val="100000"/>
                  </a:lnSpc>
                </a:pPr>
                <a:endParaRPr lang="en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F8EDF13B-2ADB-0C26-7C21-8FE9526759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697" y="2743200"/>
                <a:ext cx="8183701" cy="3978276"/>
              </a:xfrm>
              <a:blipFill>
                <a:blip r:embed="rId2"/>
                <a:stretch>
                  <a:fillRect l="-774" t="-1274" b="-1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9C618DD9-FF64-AA80-6ABF-99569A616FE7}"/>
              </a:ext>
            </a:extLst>
          </p:cNvPr>
          <p:cNvSpPr txBox="1"/>
          <p:nvPr/>
        </p:nvSpPr>
        <p:spPr>
          <a:xfrm>
            <a:off x="717170" y="4654924"/>
            <a:ext cx="777296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" altLang="zh-CN" sz="2200" i="1" dirty="0">
                <a:ea typeface="DengXian" panose="02010600030101010101" pitchFamily="2" charset="-122"/>
              </a:rPr>
              <a:t>m</a:t>
            </a:r>
            <a:r>
              <a:rPr lang="en" altLang="zh-CN" sz="2200" dirty="0">
                <a:ea typeface="DengXian" panose="02010600030101010101" pitchFamily="2" charset="-122"/>
              </a:rPr>
              <a:t>, </a:t>
            </a:r>
            <a:r>
              <a:rPr lang="en" altLang="zh-CN" sz="2200" i="1" dirty="0">
                <a:ea typeface="DengXian" panose="02010600030101010101" pitchFamily="2" charset="-122"/>
              </a:rPr>
              <a:t>n</a:t>
            </a:r>
            <a:r>
              <a:rPr lang="en" altLang="zh-CN" sz="2200" dirty="0">
                <a:ea typeface="DengXian" panose="02010600030101010101" pitchFamily="2" charset="-122"/>
              </a:rPr>
              <a:t> denote</a:t>
            </a:r>
            <a:r>
              <a:rPr lang="zh-CN" altLang="en-US" sz="2200" dirty="0">
                <a:ea typeface="DengXian" panose="02010600030101010101" pitchFamily="2" charset="-122"/>
              </a:rPr>
              <a:t> </a:t>
            </a:r>
            <a:r>
              <a:rPr lang="en" altLang="zh-CN" sz="2200" dirty="0">
                <a:ea typeface="DengXian" panose="02010600030101010101" pitchFamily="2" charset="-122"/>
              </a:rPr>
              <a:t>the number of users and items</a:t>
            </a:r>
            <a:r>
              <a:rPr lang="en-US" altLang="zh-CN" sz="2200" dirty="0">
                <a:ea typeface="DengXian" panose="02010600030101010101" pitchFamily="2" charset="-122"/>
              </a:rPr>
              <a:t>.</a:t>
            </a:r>
            <a:r>
              <a:rPr lang="zh-CN" altLang="en-US" sz="2200" dirty="0">
                <a:ea typeface="DengXian" panose="02010600030101010101" pitchFamily="2" charset="-122"/>
              </a:rPr>
              <a:t> </a:t>
            </a:r>
            <a:r>
              <a:rPr lang="en" altLang="zh-CN" sz="2200" dirty="0">
                <a:ea typeface="DengXian" panose="02010600030101010101" pitchFamily="2" charset="-122"/>
              </a:rPr>
              <a:t>Each row </a:t>
            </a:r>
            <a:r>
              <a:rPr lang="en-US" altLang="zh-CN" sz="2200" dirty="0">
                <a:ea typeface="DengXian" panose="02010600030101010101" pitchFamily="2" charset="-122"/>
              </a:rPr>
              <a:t>of</a:t>
            </a:r>
            <a:r>
              <a:rPr lang="zh-CN" altLang="en-US" sz="2200" dirty="0">
                <a:ea typeface="DengXian" panose="02010600030101010101" pitchFamily="2" charset="-122"/>
              </a:rPr>
              <a:t> </a:t>
            </a:r>
            <a:r>
              <a:rPr lang="en-US" altLang="zh-CN" sz="2200" i="1" dirty="0">
                <a:ea typeface="DengXian" panose="02010600030101010101" pitchFamily="2" charset="-122"/>
              </a:rPr>
              <a:t>A</a:t>
            </a:r>
            <a:r>
              <a:rPr lang="zh-CN" altLang="en-US" sz="2200" i="1" dirty="0">
                <a:ea typeface="DengXian" panose="02010600030101010101" pitchFamily="2" charset="-122"/>
              </a:rPr>
              <a:t> </a:t>
            </a:r>
            <a:r>
              <a:rPr lang="en" altLang="zh-CN" sz="2200" dirty="0">
                <a:ea typeface="DengXian" panose="02010600030101010101" pitchFamily="2" charset="-122"/>
              </a:rPr>
              <a:t>represents all the ratings of a user and each</a:t>
            </a:r>
            <a:r>
              <a:rPr lang="zh-CN" altLang="en-US" sz="2200" dirty="0">
                <a:ea typeface="DengXian" panose="02010600030101010101" pitchFamily="2" charset="-122"/>
              </a:rPr>
              <a:t> </a:t>
            </a:r>
            <a:r>
              <a:rPr lang="en" altLang="zh-CN" sz="2200" dirty="0">
                <a:ea typeface="DengXian" panose="02010600030101010101" pitchFamily="2" charset="-122"/>
              </a:rPr>
              <a:t>column represents the ratings of a movie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9CBBFB3-8E24-2446-AA99-B9BF529095C6}"/>
              </a:ext>
            </a:extLst>
          </p:cNvPr>
          <p:cNvSpPr txBox="1"/>
          <p:nvPr/>
        </p:nvSpPr>
        <p:spPr>
          <a:xfrm>
            <a:off x="371999" y="165357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电影推荐系统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200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441E1BB-2E68-81DA-E3F1-2E6394E8F132}"/>
              </a:ext>
            </a:extLst>
          </p:cNvPr>
          <p:cNvSpPr txBox="1"/>
          <p:nvPr/>
        </p:nvSpPr>
        <p:spPr>
          <a:xfrm>
            <a:off x="343842" y="1639195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SVD: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定义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与定理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43AC1A1F-1539-8E69-3B4C-1F482ADB8A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2472" y="2455851"/>
                <a:ext cx="8456320" cy="4265625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altLang="zh-CN" sz="2200" dirty="0">
                    <a:ea typeface="DengXian" panose="02010600030101010101" pitchFamily="2" charset="-122"/>
                  </a:rPr>
                  <a:t>      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 矩阵的奇异值分解是指将一个非零的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𝒎</m:t>
                    </m:r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实矩阵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𝑨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表示为以下三个实矩阵乘积形式的运算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即进行矩阵的因子分解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: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𝑛</m:t>
                          </m:r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𝑼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𝒎</m:t>
                    </m:r>
                  </m:oMath>
                </a14:m>
                <a:r>
                  <a:rPr lang="zh-CN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阶正交矩阵</a:t>
                </a:r>
                <a:r>
                  <a:rPr lang="en-US" altLang="zh-CN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 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(orthogonal matrix), 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𝑽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𝒏</m:t>
                    </m:r>
                  </m:oMath>
                </a14:m>
                <a:r>
                  <a:rPr lang="zh-CN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阶正交矩阵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l-GR" altLang="zh-CN" sz="2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是由降序排列的非负对角线元素组成的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𝒏</m:t>
                    </m:r>
                  </m:oMath>
                </a14:m>
                <a:r>
                  <a:rPr lang="zh-CN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矩形对角矩阵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(rectangular diagonal matrix),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满足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: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𝑈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𝐼</m:t>
                    </m:r>
                  </m:oMath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𝐼</m:t>
                    </m:r>
                  </m:oMath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diag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≥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⋯≥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𝑝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min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0" indent="0" algn="just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algn="just">
                  <a:lnSpc>
                    <a:spcPct val="110000"/>
                  </a:lnSpc>
                </a:pP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43AC1A1F-1539-8E69-3B4C-1F482ADB8A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472" y="2455851"/>
                <a:ext cx="8456320" cy="4265625"/>
              </a:xfrm>
              <a:blipFill>
                <a:blip r:embed="rId3"/>
                <a:stretch>
                  <a:fillRect l="-900" t="-593" r="-900" b="-2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6889075-82D3-EAC6-A4FA-CA53247A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61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83BD9E-D003-D523-1BE6-16F4A75F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F8EDF13B-2ADB-0C26-7C21-8FE9526759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697" y="2743200"/>
                <a:ext cx="8183701" cy="397827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200" i="1" dirty="0">
                    <a:ea typeface="DengXian" panose="02010600030101010101" pitchFamily="2" charset="-122"/>
                  </a:rPr>
                  <a:t>A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 is decomposed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as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kumimoji="1" lang="el-GR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kumimoji="1"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" altLang="zh-CN" sz="2200" dirty="0">
                    <a:ea typeface="DengXian" panose="02010600030101010101" pitchFamily="2" charset="-122"/>
                  </a:rPr>
                  <a:t>User-based Feature Extraction</a:t>
                </a:r>
              </a:p>
              <a:p>
                <a:pPr>
                  <a:lnSpc>
                    <a:spcPct val="100000"/>
                  </a:lnSpc>
                </a:pPr>
                <a:endParaRPr lang="en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en-US" altLang="zh-CN" sz="22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sz="2200" dirty="0"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2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sz="2200" b="0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kumimoji="1" lang="en-US" altLang="zh-CN" sz="22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altLang="zh-CN" sz="2200" dirty="0">
                    <a:ea typeface="DengXian" panose="02010600030101010101" pitchFamily="2" charset="-122"/>
                  </a:rPr>
                  <a:t> are the</a:t>
                </a:r>
                <a:r>
                  <a:rPr kumimoji="1" lang="en-US" altLang="zh-CN" sz="2200" dirty="0"/>
                  <a:t> </a:t>
                </a:r>
                <a:r>
                  <a:rPr lang="en" altLang="zh-CN" sz="2200" dirty="0">
                    <a:ea typeface="DengXian" panose="02010600030101010101" pitchFamily="2" charset="-122"/>
                  </a:rPr>
                  <a:t>first </a:t>
                </a:r>
                <a14:m>
                  <m:oMath xmlns:m="http://schemas.openxmlformats.org/officeDocument/2006/math">
                    <m:r>
                      <a:rPr kumimoji="1" lang="en-US" altLang="zh-CN" sz="22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altLang="zh-CN" sz="2200" dirty="0">
                    <a:ea typeface="DengXian" panose="02010600030101010101" pitchFamily="2" charset="-122"/>
                  </a:rPr>
                  <a:t> columns of the matrix </a:t>
                </a:r>
                <a14:m>
                  <m:oMath xmlns:m="http://schemas.openxmlformats.org/officeDocument/2006/math">
                    <m:r>
                      <a:rPr kumimoji="1"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CN" sz="11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F8EDF13B-2ADB-0C26-7C21-8FE9526759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697" y="2743200"/>
                <a:ext cx="8183701" cy="3978276"/>
              </a:xfrm>
              <a:blipFill>
                <a:blip r:embed="rId2"/>
                <a:stretch>
                  <a:fillRect l="-774" t="-1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B8EE2FD7-C369-E738-932C-C5DE6B5A4D12}"/>
              </a:ext>
            </a:extLst>
          </p:cNvPr>
          <p:cNvSpPr txBox="1"/>
          <p:nvPr/>
        </p:nvSpPr>
        <p:spPr>
          <a:xfrm>
            <a:off x="371999" y="165357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电影推荐系统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609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83BD9E-D003-D523-1BE6-16F4A75F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F8EDF13B-2ADB-0C26-7C21-8FE9526759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697" y="2743200"/>
                <a:ext cx="8183701" cy="397827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altLang="zh-CN" sz="2200" dirty="0">
                    <a:ea typeface="DengXian" panose="02010600030101010101" pitchFamily="2" charset="-122"/>
                  </a:rPr>
                  <a:t>The similarity between user </a:t>
                </a:r>
                <a:r>
                  <a:rPr lang="en" altLang="zh-CN" sz="2200" i="1" dirty="0" err="1">
                    <a:ea typeface="DengXian" panose="02010600030101010101" pitchFamily="2" charset="-122"/>
                  </a:rPr>
                  <a:t>i</a:t>
                </a:r>
                <a:r>
                  <a:rPr lang="en" altLang="zh-CN" sz="2200" dirty="0">
                    <a:ea typeface="DengXian" panose="02010600030101010101" pitchFamily="2" charset="-122"/>
                  </a:rPr>
                  <a:t> and user </a:t>
                </a:r>
                <a:r>
                  <a:rPr lang="en" altLang="zh-CN" sz="2200" i="1" dirty="0">
                    <a:ea typeface="DengXian" panose="02010600030101010101" pitchFamily="2" charset="-122"/>
                  </a:rPr>
                  <a:t>j</a:t>
                </a:r>
                <a:r>
                  <a:rPr lang="en" altLang="zh-CN" sz="2200" dirty="0">
                    <a:ea typeface="DengXian" panose="02010600030101010101" pitchFamily="2" charset="-122"/>
                  </a:rPr>
                  <a:t> can be defined as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kumimoji="1" lang="en-US" altLang="zh-CN" sz="2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en-US" altLang="zh-CN" sz="22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i="1" dirty="0">
                    <a:ea typeface="DengXian" panose="02010600030101010101" pitchFamily="2" charset="-122"/>
                  </a:rPr>
                  <a:t> 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is the </a:t>
                </a:r>
                <a:r>
                  <a:rPr lang="en-US" altLang="zh-CN" sz="2200" i="1" dirty="0" err="1">
                    <a:ea typeface="DengXian" panose="02010600030101010101" pitchFamily="2" charset="-122"/>
                  </a:rPr>
                  <a:t>i</a:t>
                </a:r>
                <a:r>
                  <a:rPr lang="en-US" altLang="zh-CN" sz="2200" dirty="0" err="1">
                    <a:ea typeface="DengXian" panose="02010600030101010101" pitchFamily="2" charset="-122"/>
                  </a:rPr>
                  <a:t>-th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 row of </a:t>
                </a:r>
                <a:r>
                  <a:rPr lang="en-US" altLang="zh-CN" sz="2200" i="1" dirty="0">
                    <a:ea typeface="DengXian" panose="02010600030101010101" pitchFamily="2" charset="-122"/>
                  </a:rPr>
                  <a:t>F</a:t>
                </a:r>
                <a:endParaRPr lang="en" altLang="zh-CN" sz="2200" dirty="0"/>
              </a:p>
              <a:p>
                <a:r>
                  <a:rPr lang="en" altLang="zh-CN" sz="2200" dirty="0"/>
                  <a:t>Utilizing the similarity matrix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" altLang="zh-CN" sz="2200" dirty="0"/>
                  <a:t>] and the data matrix </a:t>
                </a:r>
                <a:r>
                  <a:rPr lang="en" altLang="zh-CN" sz="2200" i="1" dirty="0"/>
                  <a:t>A</a:t>
                </a:r>
                <a:r>
                  <a:rPr lang="en" altLang="zh-CN" sz="2200" dirty="0"/>
                  <a:t>, the unknown rating can be predicted</a:t>
                </a:r>
              </a:p>
              <a:p>
                <a:r>
                  <a:rPr lang="en" altLang="zh-CN" sz="2200" dirty="0"/>
                  <a:t>If the rating of user </a:t>
                </a:r>
                <a:r>
                  <a:rPr lang="en" altLang="zh-CN" sz="2200" i="1" dirty="0" err="1"/>
                  <a:t>i</a:t>
                </a:r>
                <a:r>
                  <a:rPr lang="en" altLang="zh-CN" sz="2200" dirty="0"/>
                  <a:t> to item </a:t>
                </a:r>
                <a:r>
                  <a:rPr lang="en" altLang="zh-CN" sz="2200" i="1" dirty="0"/>
                  <a:t>j</a:t>
                </a:r>
                <a:r>
                  <a:rPr lang="en" altLang="zh-CN" sz="2200" dirty="0"/>
                  <a:t> is unknown, select </a:t>
                </a:r>
                <a:r>
                  <a:rPr lang="en" altLang="zh-CN" sz="2200" i="1" dirty="0"/>
                  <a:t>K</a:t>
                </a:r>
                <a:r>
                  <a:rPr lang="en" altLang="zh-CN" sz="2200" i="1" baseline="-25000" dirty="0"/>
                  <a:t>u</a:t>
                </a:r>
                <a:r>
                  <a:rPr lang="en" altLang="zh-CN" sz="2200" dirty="0"/>
                  <a:t> users according to the first </a:t>
                </a:r>
                <a:r>
                  <a:rPr lang="en" altLang="zh-CN" sz="2200" i="1" dirty="0"/>
                  <a:t>K</a:t>
                </a:r>
                <a:r>
                  <a:rPr lang="en" altLang="zh-CN" sz="2200" i="1" baseline="-25000" dirty="0"/>
                  <a:t>u</a:t>
                </a:r>
                <a:r>
                  <a:rPr lang="en" altLang="zh-CN" sz="2200" dirty="0"/>
                  <a:t> highest similarities in [</a:t>
                </a:r>
                <a:r>
                  <a:rPr lang="en" altLang="zh-CN" sz="2200" i="1" dirty="0"/>
                  <a:t>s</a:t>
                </a:r>
                <a:r>
                  <a:rPr lang="en" altLang="zh-CN" sz="2200" i="1" baseline="-25000" dirty="0"/>
                  <a:t>i</a:t>
                </a:r>
                <a:r>
                  <a:rPr lang="en" altLang="zh-CN" sz="2200" baseline="-25000" dirty="0"/>
                  <a:t>1</a:t>
                </a:r>
                <a:r>
                  <a:rPr lang="en" altLang="zh-CN" sz="2200" dirty="0"/>
                  <a:t>, </a:t>
                </a:r>
                <a:r>
                  <a:rPr lang="en" altLang="zh-CN" sz="2200" i="1" dirty="0"/>
                  <a:t>s</a:t>
                </a:r>
                <a:r>
                  <a:rPr lang="en" altLang="zh-CN" sz="2200" i="1" baseline="-25000" dirty="0"/>
                  <a:t>i</a:t>
                </a:r>
                <a:r>
                  <a:rPr lang="en" altLang="zh-CN" sz="2200" baseline="-25000" dirty="0"/>
                  <a:t>2</a:t>
                </a:r>
                <a:r>
                  <a:rPr lang="en" altLang="zh-CN" sz="2200" dirty="0"/>
                  <a:t>, . . ., </a:t>
                </a:r>
                <a:r>
                  <a:rPr lang="en" altLang="zh-CN" sz="2200" i="1" dirty="0"/>
                  <a:t>s</a:t>
                </a:r>
                <a:r>
                  <a:rPr lang="en" altLang="zh-CN" sz="2200" i="1" baseline="-25000" dirty="0"/>
                  <a:t>im</a:t>
                </a:r>
                <a:r>
                  <a:rPr lang="en" altLang="zh-CN" sz="2200" dirty="0"/>
                  <a:t>], and average the ratings which have been evaluated of these </a:t>
                </a:r>
                <a:r>
                  <a:rPr lang="en" altLang="zh-CN" sz="2200" i="1" dirty="0"/>
                  <a:t>K</a:t>
                </a:r>
                <a:r>
                  <a:rPr lang="en" altLang="zh-CN" sz="2200" i="1" baseline="-25000" dirty="0"/>
                  <a:t>u</a:t>
                </a:r>
                <a:r>
                  <a:rPr lang="en" altLang="zh-CN" sz="2200" i="1" dirty="0"/>
                  <a:t> </a:t>
                </a:r>
                <a:r>
                  <a:rPr lang="en" altLang="zh-CN" sz="2200" dirty="0"/>
                  <a:t>users</a:t>
                </a:r>
                <a:endParaRPr lang="en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F8EDF13B-2ADB-0C26-7C21-8FE9526759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697" y="2743200"/>
                <a:ext cx="8183701" cy="3978276"/>
              </a:xfrm>
              <a:blipFill>
                <a:blip r:embed="rId2"/>
                <a:stretch>
                  <a:fillRect l="-774" t="-1274" r="-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1">
            <a:extLst>
              <a:ext uri="{FF2B5EF4-FFF2-40B4-BE49-F238E27FC236}">
                <a16:creationId xmlns:a16="http://schemas.microsoft.com/office/drawing/2014/main" id="{06DB2314-2714-857D-7E14-D9B7C4872542}"/>
              </a:ext>
            </a:extLst>
          </p:cNvPr>
          <p:cNvSpPr txBox="1"/>
          <p:nvPr/>
        </p:nvSpPr>
        <p:spPr>
          <a:xfrm>
            <a:off x="371999" y="165357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电影推荐系统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068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83BD9E-D003-D523-1BE6-16F4A75F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F8EDF13B-2ADB-0C26-7C21-8FE9526759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697" y="2743200"/>
                <a:ext cx="8183701" cy="397827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200" i="1" dirty="0">
                    <a:ea typeface="DengXian" panose="02010600030101010101" pitchFamily="2" charset="-122"/>
                  </a:rPr>
                  <a:t>A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 is decomposed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as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kumimoji="1"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kumimoji="1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" altLang="zh-CN" sz="2200" dirty="0">
                    <a:ea typeface="DengXian" panose="02010600030101010101" pitchFamily="2" charset="-122"/>
                  </a:rPr>
                  <a:t>Item-based Feature Extraction</a:t>
                </a:r>
              </a:p>
              <a:p>
                <a:pPr>
                  <a:lnSpc>
                    <a:spcPct val="100000"/>
                  </a:lnSpc>
                </a:pPr>
                <a:endParaRPr lang="en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kumimoji="1"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en-US" altLang="zh-CN" sz="22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sz="2200" dirty="0"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2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sz="2200" b="0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kumimoji="1" lang="en-US" altLang="zh-CN" sz="22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altLang="zh-CN" sz="2200" dirty="0">
                    <a:ea typeface="DengXian" panose="02010600030101010101" pitchFamily="2" charset="-122"/>
                  </a:rPr>
                  <a:t> are the</a:t>
                </a:r>
                <a:r>
                  <a:rPr kumimoji="1" lang="en-US" altLang="zh-CN" sz="2200" dirty="0"/>
                  <a:t> </a:t>
                </a:r>
                <a:r>
                  <a:rPr lang="en" altLang="zh-CN" sz="2200" dirty="0">
                    <a:ea typeface="DengXian" panose="02010600030101010101" pitchFamily="2" charset="-122"/>
                  </a:rPr>
                  <a:t>front columns of the matrix </a:t>
                </a:r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sz="11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F8EDF13B-2ADB-0C26-7C21-8FE9526759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697" y="2743200"/>
                <a:ext cx="8183701" cy="3978276"/>
              </a:xfrm>
              <a:blipFill>
                <a:blip r:embed="rId2"/>
                <a:stretch>
                  <a:fillRect l="-774" t="-1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1">
            <a:extLst>
              <a:ext uri="{FF2B5EF4-FFF2-40B4-BE49-F238E27FC236}">
                <a16:creationId xmlns:a16="http://schemas.microsoft.com/office/drawing/2014/main" id="{40DA4E8B-C1A0-5197-EC27-771CD19AD67B}"/>
              </a:ext>
            </a:extLst>
          </p:cNvPr>
          <p:cNvSpPr txBox="1"/>
          <p:nvPr/>
        </p:nvSpPr>
        <p:spPr>
          <a:xfrm>
            <a:off x="371999" y="165357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电影推荐系统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654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83BD9E-D003-D523-1BE6-16F4A75F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F8EDF13B-2ADB-0C26-7C21-8FE9526759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697" y="2743200"/>
                <a:ext cx="8183701" cy="397827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altLang="zh-CN" sz="2200" dirty="0">
                    <a:ea typeface="DengXian" panose="02010600030101010101" pitchFamily="2" charset="-122"/>
                  </a:rPr>
                  <a:t>The similarity between movie </a:t>
                </a:r>
                <a:r>
                  <a:rPr lang="en" altLang="zh-CN" sz="2200" i="1" dirty="0" err="1">
                    <a:ea typeface="DengXian" panose="02010600030101010101" pitchFamily="2" charset="-122"/>
                  </a:rPr>
                  <a:t>i</a:t>
                </a:r>
                <a:r>
                  <a:rPr lang="en" altLang="zh-CN" sz="2200" dirty="0">
                    <a:ea typeface="DengXian" panose="02010600030101010101" pitchFamily="2" charset="-122"/>
                  </a:rPr>
                  <a:t> and movie </a:t>
                </a:r>
                <a:r>
                  <a:rPr lang="en" altLang="zh-CN" sz="2200" i="1" dirty="0">
                    <a:ea typeface="DengXian" panose="02010600030101010101" pitchFamily="2" charset="-122"/>
                  </a:rPr>
                  <a:t>j</a:t>
                </a:r>
                <a:r>
                  <a:rPr lang="en" altLang="zh-CN" sz="2200" dirty="0">
                    <a:ea typeface="DengXian" panose="02010600030101010101" pitchFamily="2" charset="-122"/>
                  </a:rPr>
                  <a:t> can be defined as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kumimoji="1" lang="en-US" altLang="zh-CN" sz="2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en-US" altLang="zh-CN" sz="22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i="1" dirty="0">
                    <a:ea typeface="DengXian" panose="02010600030101010101" pitchFamily="2" charset="-122"/>
                  </a:rPr>
                  <a:t> 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is the </a:t>
                </a:r>
                <a:r>
                  <a:rPr lang="en-US" altLang="zh-CN" sz="2200" i="1" dirty="0" err="1">
                    <a:ea typeface="DengXian" panose="02010600030101010101" pitchFamily="2" charset="-122"/>
                  </a:rPr>
                  <a:t>i</a:t>
                </a:r>
                <a:r>
                  <a:rPr lang="en-US" altLang="zh-CN" sz="2200" dirty="0" err="1">
                    <a:ea typeface="DengXian" panose="02010600030101010101" pitchFamily="2" charset="-122"/>
                  </a:rPr>
                  <a:t>-th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 row of </a:t>
                </a:r>
                <a:r>
                  <a:rPr lang="en-US" altLang="zh-CN" sz="2200" i="1" dirty="0">
                    <a:ea typeface="DengXian" panose="02010600030101010101" pitchFamily="2" charset="-122"/>
                  </a:rPr>
                  <a:t>G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" altLang="zh-CN" sz="2200" dirty="0"/>
              </a:p>
              <a:p>
                <a:r>
                  <a:rPr lang="en" altLang="zh-CN" sz="2200" dirty="0"/>
                  <a:t>If the rating of user </a:t>
                </a:r>
                <a:r>
                  <a:rPr lang="en" altLang="zh-CN" sz="2200" i="1" dirty="0" err="1"/>
                  <a:t>i</a:t>
                </a:r>
                <a:r>
                  <a:rPr lang="en" altLang="zh-CN" sz="2200" dirty="0"/>
                  <a:t> to item </a:t>
                </a:r>
                <a:r>
                  <a:rPr lang="en" altLang="zh-CN" sz="2200" i="1" dirty="0"/>
                  <a:t>j</a:t>
                </a:r>
                <a:r>
                  <a:rPr lang="en" altLang="zh-CN" sz="2200" dirty="0"/>
                  <a:t> is unknown, select </a:t>
                </a:r>
                <a:r>
                  <a:rPr lang="en" altLang="zh-CN" sz="2200" i="1" dirty="0"/>
                  <a:t>K</a:t>
                </a:r>
                <a:r>
                  <a:rPr lang="en" altLang="zh-CN" sz="2200" i="1" baseline="-25000" dirty="0"/>
                  <a:t>m</a:t>
                </a:r>
                <a:r>
                  <a:rPr lang="en" altLang="zh-CN" sz="2200" dirty="0"/>
                  <a:t> movies according to the first </a:t>
                </a:r>
                <a:r>
                  <a:rPr lang="en" altLang="zh-CN" sz="2200" i="1" dirty="0"/>
                  <a:t>K</a:t>
                </a:r>
                <a:r>
                  <a:rPr lang="en" altLang="zh-CN" sz="2200" i="1" baseline="-25000" dirty="0"/>
                  <a:t>m</a:t>
                </a:r>
                <a:r>
                  <a:rPr lang="en" altLang="zh-CN" sz="2200" dirty="0"/>
                  <a:t> highest similarities in [</a:t>
                </a:r>
                <a:r>
                  <a:rPr lang="en" altLang="zh-CN" sz="2200" i="1" dirty="0"/>
                  <a:t>s</a:t>
                </a:r>
                <a:r>
                  <a:rPr lang="en" altLang="zh-CN" sz="2200" i="1" baseline="-25000" dirty="0"/>
                  <a:t>i</a:t>
                </a:r>
                <a:r>
                  <a:rPr lang="en" altLang="zh-CN" sz="2200" baseline="-25000" dirty="0"/>
                  <a:t>1</a:t>
                </a:r>
                <a:r>
                  <a:rPr lang="en" altLang="zh-CN" sz="2200" dirty="0"/>
                  <a:t>, </a:t>
                </a:r>
                <a:r>
                  <a:rPr lang="en" altLang="zh-CN" sz="2200" i="1" dirty="0"/>
                  <a:t>s</a:t>
                </a:r>
                <a:r>
                  <a:rPr lang="en" altLang="zh-CN" sz="2200" i="1" baseline="-25000" dirty="0"/>
                  <a:t>i</a:t>
                </a:r>
                <a:r>
                  <a:rPr lang="en" altLang="zh-CN" sz="2200" baseline="-25000" dirty="0"/>
                  <a:t>2</a:t>
                </a:r>
                <a:r>
                  <a:rPr lang="en" altLang="zh-CN" sz="2200" dirty="0"/>
                  <a:t>, . . ., </a:t>
                </a:r>
                <a:r>
                  <a:rPr lang="en" altLang="zh-CN" sz="2200" i="1" dirty="0"/>
                  <a:t>s</a:t>
                </a:r>
                <a:r>
                  <a:rPr lang="en" altLang="zh-CN" sz="2200" i="1" baseline="-25000" dirty="0"/>
                  <a:t>im</a:t>
                </a:r>
                <a:r>
                  <a:rPr lang="en" altLang="zh-CN" sz="2200" dirty="0"/>
                  <a:t>], and average the ratings</a:t>
                </a:r>
                <a:endParaRPr lang="en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F8EDF13B-2ADB-0C26-7C21-8FE9526759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697" y="2743200"/>
                <a:ext cx="8183701" cy="3978276"/>
              </a:xfrm>
              <a:blipFill>
                <a:blip r:embed="rId2"/>
                <a:stretch>
                  <a:fillRect l="-774" t="-1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1">
            <a:extLst>
              <a:ext uri="{FF2B5EF4-FFF2-40B4-BE49-F238E27FC236}">
                <a16:creationId xmlns:a16="http://schemas.microsoft.com/office/drawing/2014/main" id="{3BC433BC-C1C4-83C9-60F2-47A802808024}"/>
              </a:ext>
            </a:extLst>
          </p:cNvPr>
          <p:cNvSpPr txBox="1"/>
          <p:nvPr/>
        </p:nvSpPr>
        <p:spPr>
          <a:xfrm>
            <a:off x="371999" y="165357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电影推荐系统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47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83BD9E-D003-D523-1BE6-16F4A75F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64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C95D41-A7F5-407B-8F65-0BE53B6AC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9" r="7530"/>
          <a:stretch/>
        </p:blipFill>
        <p:spPr>
          <a:xfrm>
            <a:off x="579422" y="2822952"/>
            <a:ext cx="3630439" cy="29037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976A4C-6F2B-8CF7-4A11-7D48F183A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770" y="2889030"/>
            <a:ext cx="3726327" cy="28376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CE1D6A7-D56F-46DF-7D89-87C9549ABE0B}"/>
              </a:ext>
            </a:extLst>
          </p:cNvPr>
          <p:cNvSpPr txBox="1"/>
          <p:nvPr/>
        </p:nvSpPr>
        <p:spPr>
          <a:xfrm>
            <a:off x="5069745" y="5767041"/>
            <a:ext cx="34456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>
                <a:effectLst/>
              </a:rPr>
              <a:t>RMSEs of the item-based prediction with the different numbers of features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5B26E3-A397-65D5-8998-0000846CE107}"/>
              </a:ext>
            </a:extLst>
          </p:cNvPr>
          <p:cNvSpPr txBox="1"/>
          <p:nvPr/>
        </p:nvSpPr>
        <p:spPr>
          <a:xfrm>
            <a:off x="963248" y="5771576"/>
            <a:ext cx="34456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>
                <a:effectLst/>
              </a:rPr>
              <a:t>RMSEs of the user-based prediction with the different numbers of features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679DFECC-A557-41A6-47C9-8E36DDF9EBEE}"/>
              </a:ext>
            </a:extLst>
          </p:cNvPr>
          <p:cNvSpPr txBox="1"/>
          <p:nvPr/>
        </p:nvSpPr>
        <p:spPr>
          <a:xfrm>
            <a:off x="371999" y="165357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电影推荐系统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65201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369E9C6-FFA0-A0D4-9B44-CF837AA44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29" y="1987826"/>
            <a:ext cx="7974880" cy="400426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j-cs"/>
              </a:rPr>
              <a:t>作业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+mn-ea"/>
              <a:cs typeface="+mj-cs"/>
            </a:endParaRPr>
          </a:p>
          <a:p>
            <a:pPr>
              <a:lnSpc>
                <a:spcPct val="110000"/>
              </a:lnSpc>
            </a:pPr>
            <a:r>
              <a:rPr lang="en-US" altLang="zh-CN" dirty="0"/>
              <a:t>《</a:t>
            </a:r>
            <a:r>
              <a:rPr lang="zh-CN" altLang="en-US" dirty="0"/>
              <a:t>统计学习方法</a:t>
            </a:r>
            <a:r>
              <a:rPr lang="en-US" altLang="zh-CN" dirty="0"/>
              <a:t>》15.2, 15.5</a:t>
            </a:r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endParaRPr lang="en-US" altLang="zh-CN" b="1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C6C41B3-2A31-8BD6-0EA3-873CF834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0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8F9ABBF-78F8-A107-2956-41F43A3E78C4}"/>
              </a:ext>
            </a:extLst>
          </p:cNvPr>
          <p:cNvSpPr txBox="1"/>
          <p:nvPr/>
        </p:nvSpPr>
        <p:spPr>
          <a:xfrm>
            <a:off x="343843" y="1648074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SVD: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定义与定理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55629BB-C5B5-72CD-C380-1CD401BD4D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4543" y="2564296"/>
                <a:ext cx="8305399" cy="394450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SzPct val="87000"/>
                  <a:buNone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200" b="0" dirty="0">
                    <a:latin typeface="Cambria Math" panose="02040503050406030204" pitchFamily="18" charset="0"/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diag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buSzPct val="87000"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: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矩阵</a:t>
                </a:r>
                <a:r>
                  <a:rPr lang="en-GB" altLang="ja-JP" sz="2200" dirty="0">
                    <a:ea typeface="DengXian" panose="02010600030101010101" pitchFamily="2" charset="-122"/>
                  </a:rPr>
                  <a:t>A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的奇异值分解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 (</a:t>
                </a:r>
                <a:r>
                  <a:rPr lang="en-GB" altLang="ja-JP" sz="2200" dirty="0">
                    <a:ea typeface="DengXian" panose="02010600030101010101" pitchFamily="2" charset="-122"/>
                  </a:rPr>
                  <a:t>singular value decomposition, SVD)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: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矩阵 </a:t>
                </a:r>
                <a:r>
                  <a:rPr lang="en-GB" altLang="zh-CN" sz="2200" dirty="0">
                    <a:ea typeface="DengXian" panose="02010600030101010101" pitchFamily="2" charset="-122"/>
                  </a:rPr>
                  <a:t>A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的</a:t>
                </a:r>
                <a:r>
                  <a:rPr lang="ja-JP" altLang="en-US" sz="2200" b="1" dirty="0">
                    <a:solidFill>
                      <a:srgbClr val="0065B0"/>
                    </a:solidFill>
                    <a:ea typeface="DengXian" panose="02010600030101010101" pitchFamily="2" charset="-122"/>
                  </a:rPr>
                  <a:t>奇异值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 (</a:t>
                </a:r>
                <a:r>
                  <a:rPr lang="en-GB" altLang="zh-CN" sz="2200" dirty="0">
                    <a:ea typeface="DengXian" panose="02010600030101010101" pitchFamily="2" charset="-122"/>
                  </a:rPr>
                  <a:t>singular value)</a:t>
                </a:r>
              </a:p>
              <a:p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的列向量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: </a:t>
                </a:r>
                <a:r>
                  <a:rPr lang="ja-JP" altLang="en-US" sz="2200" b="1" dirty="0">
                    <a:solidFill>
                      <a:srgbClr val="0065B0"/>
                    </a:solidFill>
                    <a:ea typeface="DengXian" panose="02010600030101010101" pitchFamily="2" charset="-122"/>
                  </a:rPr>
                  <a:t>左奇异向量</a:t>
                </a:r>
                <a:r>
                  <a:rPr lang="en-US" altLang="ja-JP" sz="2200" b="1" dirty="0">
                    <a:solidFill>
                      <a:srgbClr val="0065B0"/>
                    </a:solidFill>
                    <a:ea typeface="DengXian" panose="02010600030101010101" pitchFamily="2" charset="-122"/>
                  </a:rPr>
                  <a:t> 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(</a:t>
                </a:r>
                <a:r>
                  <a:rPr lang="en-GB" altLang="zh-CN" sz="2200" dirty="0">
                    <a:ea typeface="DengXian" panose="02010600030101010101" pitchFamily="2" charset="-122"/>
                  </a:rPr>
                  <a:t>left singular vector)</a:t>
                </a:r>
              </a:p>
              <a:p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的列向量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: </a:t>
                </a:r>
                <a:r>
                  <a:rPr lang="ja-JP" altLang="en-US" sz="2200" b="1" dirty="0">
                    <a:solidFill>
                      <a:srgbClr val="0065B0"/>
                    </a:solidFill>
                    <a:ea typeface="DengXian" panose="02010600030101010101" pitchFamily="2" charset="-122"/>
                  </a:rPr>
                  <a:t>右奇异向量</a:t>
                </a:r>
                <a:r>
                  <a:rPr lang="en-US" altLang="ja-JP" sz="2200" b="1" dirty="0">
                    <a:solidFill>
                      <a:srgbClr val="0065B0"/>
                    </a:solidFill>
                    <a:ea typeface="DengXian" panose="02010600030101010101" pitchFamily="2" charset="-122"/>
                  </a:rPr>
                  <a:t> 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(</a:t>
                </a:r>
                <a:r>
                  <a:rPr lang="en-GB" altLang="zh-CN" sz="2200" dirty="0">
                    <a:ea typeface="DengXian" panose="02010600030101010101" pitchFamily="2" charset="-122"/>
                  </a:rPr>
                  <a:t>right singular vector)</a:t>
                </a:r>
              </a:p>
              <a:p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r>
                  <a:rPr lang="ja-JP" altLang="en-US" sz="22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奇异值分解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不要求矩阵</a:t>
                </a:r>
                <a14:m>
                  <m:oMath xmlns:m="http://schemas.openxmlformats.org/officeDocument/2006/math">
                    <m:r>
                      <a:rPr lang="en-GB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𝑨</m:t>
                    </m:r>
                  </m:oMath>
                </a14:m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是方阵</a:t>
                </a:r>
                <a:endParaRPr lang="en-US" altLang="ja-JP" sz="2200" b="1" dirty="0">
                  <a:solidFill>
                    <a:schemeClr val="tx1"/>
                  </a:solidFill>
                  <a:ea typeface="DengXian" panose="02010600030101010101" pitchFamily="2" charset="-122"/>
                </a:endParaRPr>
              </a:p>
              <a:p>
                <a:r>
                  <a:rPr lang="zh-CN" altLang="en-US" sz="22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奇异值分解</a:t>
                </a:r>
                <a:r>
                  <a:rPr lang="zh-CN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对任意非零实矩阵存在 </a:t>
                </a:r>
                <a:r>
                  <a:rPr lang="en-US" altLang="zh-CN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(</a:t>
                </a:r>
                <a:r>
                  <a:rPr lang="zh-CN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奇异值分解基本定理</a:t>
                </a:r>
                <a:r>
                  <a:rPr lang="en-US" altLang="zh-CN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)</a:t>
                </a:r>
                <a:endParaRPr lang="en-US" altLang="ja-JP" sz="2200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  <a:p>
                <a:r>
                  <a:rPr lang="ja-JP" altLang="en-US" sz="22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矩阵的奇异值分解可以看作是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方阵的对角化的推广</a:t>
                </a:r>
              </a:p>
              <a:p>
                <a:endParaRPr lang="en-GB" altLang="zh-CN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55629BB-C5B5-72CD-C380-1CD401BD4D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4543" y="2564296"/>
                <a:ext cx="8305399" cy="3944504"/>
              </a:xfrm>
              <a:blipFill>
                <a:blip r:embed="rId2"/>
                <a:stretch>
                  <a:fillRect l="-881" t="-1855" b="-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881238F-3892-DCA2-EAFD-2523D716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1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90971AC-4A0D-2C70-6EA8-45CC510BF3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8244" y="2942424"/>
                <a:ext cx="8935356" cy="3778776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𝐴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4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altLang="zh-CN" sz="29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a:rPr lang="en-US" altLang="zh-CN" sz="3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sz="3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sz="3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0.2</m:t>
                                              </m:r>
                                            </m:e>
                                          </m:rad>
                                        </m:e>
                                        <m:e>
                                          <m:r>
                                            <a:rPr lang="en-US" altLang="zh-CN" sz="3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  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    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0.8</m:t>
                                        </m:r>
                                      </m:e>
                                    </m:rad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sz="3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  0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3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     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  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sz="3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3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     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 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3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zh-CN" sz="3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3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    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 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sz="3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sz="32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0.8</m:t>
                                              </m:r>
                                            </m:e>
                                          </m:rad>
                                        </m:e>
                                        <m:e>
                                          <m:r>
                                            <a:rPr lang="en-US" altLang="zh-CN" sz="3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 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0.2</m:t>
                                        </m:r>
                                      </m:e>
                                    </m:ra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GB" altLang="ja-JP" sz="3200" dirty="0">
                    <a:ea typeface="DengXian" panose="02010600030101010101" pitchFamily="2" charset="-122"/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sz="3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</m:t>
                                    </m:r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 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  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  0</m:t>
                                    </m:r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   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 </m:t>
                    </m:r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3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3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GB" altLang="zh-CN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altLang="zh-CN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90971AC-4A0D-2C70-6EA8-45CC510BF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244" y="2942424"/>
                <a:ext cx="8935356" cy="37787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6E31153-1CAC-AD7E-43CA-2430136C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70EC4F1-2CBD-4DD8-945F-4D075C4B40E6}"/>
              </a:ext>
            </a:extLst>
          </p:cNvPr>
          <p:cNvSpPr txBox="1"/>
          <p:nvPr/>
        </p:nvSpPr>
        <p:spPr>
          <a:xfrm>
            <a:off x="343843" y="1648074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lt"/>
              </a:rPr>
              <a:t>SVD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例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5333B0E-15AB-46D8-96E0-626F5B380FDC}"/>
                  </a:ext>
                </a:extLst>
              </p:cNvPr>
              <p:cNvSpPr/>
              <p:nvPr/>
            </p:nvSpPr>
            <p:spPr>
              <a:xfrm>
                <a:off x="437158" y="2476646"/>
                <a:ext cx="1705147" cy="436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sz="2200" i="1" dirty="0">
                  <a:latin typeface="Cambria Math" panose="02040503050406030204" pitchFamily="18" charset="0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5333B0E-15AB-46D8-96E0-626F5B380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58" y="2476646"/>
                <a:ext cx="1705147" cy="436979"/>
              </a:xfrm>
              <a:prstGeom prst="rect">
                <a:avLst/>
              </a:prstGeom>
              <a:blipFill>
                <a:blip r:embed="rId3"/>
                <a:stretch>
                  <a:fillRect l="-4301" t="-2778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2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61EF59D-57AA-13A0-A1F7-643B8350A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2511650"/>
                <a:ext cx="8451814" cy="426355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是对角矩阵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对角线外的元素都是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0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对角线上的元素非负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按降序排列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r>
                        <a:rPr lang="en-US" altLang="zh-CN" sz="22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 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 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  0</m:t>
                                      </m:r>
                                    </m:e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 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</a:rPr>
                                            <m:t>5</m:t>
                                          </m:r>
                                        </m:e>
                                      </m:rad>
                                    </m:e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是正交矩阵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它们与各自的转置矩阵相乘是单位矩阵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即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𝑈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4</m:t>
                        </m:r>
                      </m:sub>
                    </m:sSub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61EF59D-57AA-13A0-A1F7-643B8350A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2511650"/>
                <a:ext cx="8451814" cy="4263550"/>
              </a:xfrm>
              <a:blipFill>
                <a:blip r:embed="rId2"/>
                <a:stretch>
                  <a:fillRect l="-793" t="-715" r="-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07C2C2C-67F0-5206-F2A0-765E8F003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36C2E14-1AF9-4639-8A2C-B870EB2B315C}"/>
              </a:ext>
            </a:extLst>
          </p:cNvPr>
          <p:cNvSpPr txBox="1"/>
          <p:nvPr/>
        </p:nvSpPr>
        <p:spPr>
          <a:xfrm>
            <a:off x="343843" y="1648074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lt"/>
              </a:rPr>
              <a:t>SVD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例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025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7045849F09024B90B0D3007C46056D" ma:contentTypeVersion="11" ma:contentTypeDescription="Create a new document." ma:contentTypeScope="" ma:versionID="95975a80b9484d210f2ac7cbdbf974e0">
  <xsd:schema xmlns:xsd="http://www.w3.org/2001/XMLSchema" xmlns:xs="http://www.w3.org/2001/XMLSchema" xmlns:p="http://schemas.microsoft.com/office/2006/metadata/properties" xmlns:ns3="d5771156-9a4e-4718-b868-6439671a0be7" targetNamespace="http://schemas.microsoft.com/office/2006/metadata/properties" ma:root="true" ma:fieldsID="c405d8be001bce3683ead3144850c83b" ns3:_="">
    <xsd:import namespace="d5771156-9a4e-4718-b868-6439671a0be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771156-9a4e-4718-b868-6439671a0b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60F5EC-9B4F-49F4-8516-1A66B52E57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1C5756-6A18-40D5-BF86-C59D7A161D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771156-9a4e-4718-b868-6439671a0b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DD35ACF-DA90-4006-A898-4D1C155AFCB7}">
  <ds:schemaRefs>
    <ds:schemaRef ds:uri="http://www.w3.org/XML/1998/namespace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d5771156-9a4e-4718-b868-6439671a0be7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15164</TotalTime>
  <Words>3862</Words>
  <Application>Microsoft Office PowerPoint</Application>
  <PresentationFormat>全屏显示(4:3)</PresentationFormat>
  <Paragraphs>471</Paragraphs>
  <Slides>65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5" baseType="lpstr">
      <vt:lpstr>October Condensed Tamil</vt:lpstr>
      <vt:lpstr>等线</vt:lpstr>
      <vt:lpstr>等线</vt:lpstr>
      <vt:lpstr>Microsoft YaHei</vt:lpstr>
      <vt:lpstr>Microsoft YaHei</vt:lpstr>
      <vt:lpstr>Arial</vt:lpstr>
      <vt:lpstr>Calibri</vt:lpstr>
      <vt:lpstr>Calibri Light</vt:lpstr>
      <vt:lpstr>Cambria Math</vt:lpstr>
      <vt:lpstr>Office Theme</vt:lpstr>
      <vt:lpstr>PowerPoint 演示文稿</vt:lpstr>
      <vt:lpstr>机器学习十大经典算法(初学者)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大数据机器学习</dc:title>
  <dc:creator>Xingyu Chen</dc:creator>
  <cp:lastModifiedBy>艺玮 吴</cp:lastModifiedBy>
  <cp:revision>96</cp:revision>
  <dcterms:created xsi:type="dcterms:W3CDTF">2019-08-27T19:51:00Z</dcterms:created>
  <dcterms:modified xsi:type="dcterms:W3CDTF">2023-12-19T11:17:43Z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  <property fmtid="{D5CDD505-2E9C-101B-9397-08002B2CF9AE}" pid="3" name="ContentTypeId">
    <vt:lpwstr>0x0101007B7045849F09024B90B0D3007C46056D</vt:lpwstr>
  </property>
</Properties>
</file>